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72"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embeddedFontLst>
    <p:embeddedFont>
      <p:font typeface="Calibri" panose="020F0502020204030204"/>
      <p:regular r:id="rId24"/>
      <p:bold r:id="rId25"/>
      <p:italic r:id="rId26"/>
      <p:boldItalic r:id="rId27"/>
    </p:embeddedFont>
    <p:embeddedFont>
      <p:font typeface="Roboto" panose="0200000000000000000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8C88346-0B72-44FF-B1F6-6E53FBBE9314}"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Style>
        <a:tcBdr/>
        <a:fill>
          <a:solidFill>
            <a:srgbClr val="E0E0E0"/>
          </a:solidFill>
        </a:fill>
      </a:tcStyle>
    </a:band1H>
    <a:band2H>
      <a:tcStyle>
        <a:tcBdr/>
      </a:tcStyle>
    </a:band2H>
    <a:band1V>
      <a:tcStyle>
        <a:tcBdr/>
        <a:fill>
          <a:solidFill>
            <a:srgbClr val="E0E0E0"/>
          </a:solidFill>
        </a:fill>
      </a:tcStyle>
    </a:band1V>
    <a:band2V>
      <a:tcStyle>
        <a:tcBdr/>
      </a:tcStyle>
    </a:band2V>
    <a:lastCol>
      <a:tcTxStyle b="on">
        <a:font>
          <a:latin typeface="Calibri"/>
          <a:ea typeface="Calibri"/>
          <a:cs typeface="Calibri"/>
        </a:font>
        <a:schemeClr val="lt1"/>
      </a:tcTxStyle>
      <a:tcStyle>
        <a:tcBdr/>
        <a:fill>
          <a:solidFill>
            <a:schemeClr val="accent3"/>
          </a:solidFill>
        </a:fill>
      </a:tcStyle>
    </a:lastCol>
    <a:firstCol>
      <a:tcTxStyle b="on">
        <a:font>
          <a:latin typeface="Calibri"/>
          <a:ea typeface="Calibri"/>
          <a:cs typeface="Calibri"/>
        </a:font>
        <a:schemeClr val="lt1"/>
      </a:tcTxStyle>
      <a:tcStyle>
        <a:tcBdr/>
        <a:fill>
          <a:solidFill>
            <a:schemeClr val="accent3"/>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Style>
        <a:tcBdr/>
      </a:tcStyle>
    </a:neCell>
    <a:nwCell>
      <a:tcStyle>
        <a:tcBdr/>
      </a:tcStyle>
    </a:nwCell>
  </a:tblStyle>
  <a:tblStyle styleId="{944F29AA-352B-4BF5-9C56-E4A2F4992416}" styleName="Table_1">
    <a:wholeTbl>
      <a:tcTxStyle>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Style>
        <a:tcBdr/>
      </a:tcStyle>
    </a:seCell>
    <a:swCell>
      <a:tcStyle>
        <a:tcBdr/>
      </a:tcStyle>
    </a:swCell>
    <a:firstRow>
      <a:tcTxStyle b="on"/>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 name="Google Shape;88;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6" name="Google Shape;20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7" name="Google Shape;237;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4" name="Google Shape;254;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p1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8" name="Google Shape;278;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 name="Google Shape;304;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 name="Google Shape;311;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 name="Google Shape;106;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6" name="Google Shape;116;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 name="Google Shape;168;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 name="Shape 15"/>
        <p:cNvGrpSpPr/>
        <p:nvPr/>
      </p:nvGrpSpPr>
      <p:grpSpPr>
        <a:xfrm>
          <a:off x="0" y="0"/>
          <a:ext cx="0" cy="0"/>
          <a:chOff x="0" y="0"/>
          <a:chExt cx="0" cy="0"/>
        </a:xfrm>
      </p:grpSpPr>
      <p:sp>
        <p:nvSpPr>
          <p:cNvPr id="16" name="Google Shape;16;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6" name="Shape 66"/>
        <p:cNvGrpSpPr/>
        <p:nvPr/>
      </p:nvGrpSpPr>
      <p:grpSpPr>
        <a:xfrm>
          <a:off x="0" y="0"/>
          <a:ext cx="0" cy="0"/>
          <a:chOff x="0" y="0"/>
          <a:chExt cx="0" cy="0"/>
        </a:xfrm>
      </p:grpSpPr>
      <p:sp>
        <p:nvSpPr>
          <p:cNvPr id="67" name="Google Shape;67;p2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7"/>
          <p:cNvSpPr/>
          <p:nvPr>
            <p:ph type="pic" idx="2"/>
          </p:nvPr>
        </p:nvSpPr>
        <p:spPr>
          <a:xfrm>
            <a:off x="5183188" y="987425"/>
            <a:ext cx="6172200" cy="4873625"/>
          </a:xfrm>
          <a:prstGeom prst="rect">
            <a:avLst/>
          </a:prstGeom>
          <a:noFill/>
          <a:ln>
            <a:noFill/>
          </a:ln>
        </p:spPr>
      </p:sp>
      <p:sp>
        <p:nvSpPr>
          <p:cNvPr id="69" name="Google Shape;69;p27"/>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0" name="Google Shape;70;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3" name="Shape 73"/>
        <p:cNvGrpSpPr/>
        <p:nvPr/>
      </p:nvGrpSpPr>
      <p:grpSpPr>
        <a:xfrm>
          <a:off x="0" y="0"/>
          <a:ext cx="0" cy="0"/>
          <a:chOff x="0" y="0"/>
          <a:chExt cx="0" cy="0"/>
        </a:xfrm>
      </p:grpSpPr>
      <p:sp>
        <p:nvSpPr>
          <p:cNvPr id="74" name="Google Shape;74;p2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8"/>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6" name="Google Shape;76;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9" name="Shape 79"/>
        <p:cNvGrpSpPr/>
        <p:nvPr/>
      </p:nvGrpSpPr>
      <p:grpSpPr>
        <a:xfrm>
          <a:off x="0" y="0"/>
          <a:ext cx="0" cy="0"/>
          <a:chOff x="0" y="0"/>
          <a:chExt cx="0" cy="0"/>
        </a:xfrm>
      </p:grpSpPr>
      <p:sp>
        <p:nvSpPr>
          <p:cNvPr id="80" name="Google Shape;80;p29"/>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9"/>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2" name="Google Shape;82;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9" name="Shape 19"/>
        <p:cNvGrpSpPr/>
        <p:nvPr/>
      </p:nvGrpSpPr>
      <p:grpSpPr>
        <a:xfrm>
          <a:off x="0" y="0"/>
          <a:ext cx="0" cy="0"/>
          <a:chOff x="0" y="0"/>
          <a:chExt cx="0" cy="0"/>
        </a:xfrm>
      </p:grpSpPr>
      <p:sp>
        <p:nvSpPr>
          <p:cNvPr id="20" name="Google Shape;20;p19"/>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9"/>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5" name="Shape 25"/>
        <p:cNvGrpSpPr/>
        <p:nvPr/>
      </p:nvGrpSpPr>
      <p:grpSpPr>
        <a:xfrm>
          <a:off x="0" y="0"/>
          <a:ext cx="0" cy="0"/>
          <a:chOff x="0" y="0"/>
          <a:chExt cx="0" cy="0"/>
        </a:xfrm>
      </p:grpSpPr>
      <p:sp>
        <p:nvSpPr>
          <p:cNvPr id="26" name="Google Shape;26;p2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8" name="Google Shape;28;p2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3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2" name="Shape 32"/>
        <p:cNvGrpSpPr/>
        <p:nvPr/>
      </p:nvGrpSpPr>
      <p:grpSpPr>
        <a:xfrm>
          <a:off x="0" y="0"/>
          <a:ext cx="0" cy="0"/>
          <a:chOff x="0" y="0"/>
          <a:chExt cx="0" cy="0"/>
        </a:xfrm>
      </p:grpSpPr>
      <p:sp>
        <p:nvSpPr>
          <p:cNvPr id="33" name="Google Shape;33;p22"/>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2"/>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8" name="Shape 38"/>
        <p:cNvGrpSpPr/>
        <p:nvPr/>
      </p:nvGrpSpPr>
      <p:grpSpPr>
        <a:xfrm>
          <a:off x="0" y="0"/>
          <a:ext cx="0" cy="0"/>
          <a:chOff x="0" y="0"/>
          <a:chExt cx="0" cy="0"/>
        </a:xfrm>
      </p:grpSpPr>
      <p:sp>
        <p:nvSpPr>
          <p:cNvPr id="39" name="Google Shape;39;p2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3"/>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23"/>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5" name="Shape 45"/>
        <p:cNvGrpSpPr/>
        <p:nvPr/>
      </p:nvGrpSpPr>
      <p:grpSpPr>
        <a:xfrm>
          <a:off x="0" y="0"/>
          <a:ext cx="0" cy="0"/>
          <a:chOff x="0" y="0"/>
          <a:chExt cx="0" cy="0"/>
        </a:xfrm>
      </p:grpSpPr>
      <p:sp>
        <p:nvSpPr>
          <p:cNvPr id="46" name="Google Shape;46;p24"/>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8" name="Google Shape;48;p24"/>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9" name="Google Shape;49;p24"/>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0" name="Google Shape;50;p24"/>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1" name="Google Shape;51;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4" name="Shape 54"/>
        <p:cNvGrpSpPr/>
        <p:nvPr/>
      </p:nvGrpSpPr>
      <p:grpSpPr>
        <a:xfrm>
          <a:off x="0" y="0"/>
          <a:ext cx="0" cy="0"/>
          <a:chOff x="0" y="0"/>
          <a:chExt cx="0" cy="0"/>
        </a:xfrm>
      </p:grpSpPr>
      <p:sp>
        <p:nvSpPr>
          <p:cNvPr id="55" name="Google Shape;55;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9" name="Shape 59"/>
        <p:cNvGrpSpPr/>
        <p:nvPr/>
      </p:nvGrpSpPr>
      <p:grpSpPr>
        <a:xfrm>
          <a:off x="0" y="0"/>
          <a:ext cx="0" cy="0"/>
          <a:chOff x="0" y="0"/>
          <a:chExt cx="0" cy="0"/>
        </a:xfrm>
      </p:grpSpPr>
      <p:sp>
        <p:nvSpPr>
          <p:cNvPr id="60" name="Google Shape;60;p2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6"/>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2" name="Google Shape;62;p26"/>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3" name="Google Shape;63;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33.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3.xml"/><Relationship Id="rId7" Type="http://schemas.openxmlformats.org/officeDocument/2006/relationships/image" Target="../media/image39.png"/><Relationship Id="rId6" Type="http://schemas.openxmlformats.org/officeDocument/2006/relationships/image" Target="../media/image38.jpeg"/><Relationship Id="rId5" Type="http://schemas.openxmlformats.org/officeDocument/2006/relationships/image" Target="../media/image11.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jpeg"/><Relationship Id="rId7" Type="http://schemas.openxmlformats.org/officeDocument/2006/relationships/image" Target="../media/image1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image" Target="../media/image53.png"/><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1.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1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
          <p:cNvSpPr/>
          <p:nvPr/>
        </p:nvSpPr>
        <p:spPr>
          <a:xfrm>
            <a:off x="26565" y="-6047"/>
            <a:ext cx="12192000" cy="6858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1"/>
            <a:stretch>
              <a:fillRect/>
            </a:stretch>
          </a:blipFill>
          <a:ln>
            <a:noFill/>
          </a:ln>
        </p:spPr>
      </p:sp>
      <p:sp>
        <p:nvSpPr>
          <p:cNvPr id="91" name="Google Shape;91;p1"/>
          <p:cNvSpPr txBox="1"/>
          <p:nvPr/>
        </p:nvSpPr>
        <p:spPr>
          <a:xfrm>
            <a:off x="282161" y="315906"/>
            <a:ext cx="1951110" cy="257175"/>
          </a:xfrm>
          <a:prstGeom prst="rect">
            <a:avLst/>
          </a:prstGeom>
          <a:noFill/>
          <a:ln>
            <a:noFill/>
          </a:ln>
        </p:spPr>
        <p:txBody>
          <a:bodyPr spcFirstLastPara="1" wrap="square" lIns="0" tIns="0" rIns="0" bIns="0" anchor="t" anchorCtr="0">
            <a:spAutoFit/>
          </a:bodyPr>
          <a:lstStyle/>
          <a:p>
            <a:pPr marL="0" marR="0" lvl="0" indent="0" algn="l" rtl="0">
              <a:lnSpc>
                <a:spcPct val="112000"/>
              </a:lnSpc>
              <a:spcBef>
                <a:spcPts val="0"/>
              </a:spcBef>
              <a:spcAft>
                <a:spcPts val="0"/>
              </a:spcAft>
              <a:buNone/>
            </a:pPr>
            <a:r>
              <a:rPr lang="en-US" sz="1800" b="0" i="0" u="none" strike="noStrike" cap="none">
                <a:solidFill>
                  <a:srgbClr val="EB5404"/>
                </a:solidFill>
                <a:latin typeface="Times New Roman" panose="02020603050405020304"/>
                <a:ea typeface="Times New Roman" panose="02020603050405020304"/>
                <a:cs typeface="Times New Roman" panose="02020603050405020304"/>
                <a:sym typeface="Times New Roman" panose="02020603050405020304"/>
              </a:rPr>
              <a:t>股票代码:301377</a:t>
            </a:r>
            <a:endParaRPr sz="1800" b="0" i="0" u="none" strike="noStrike" cap="none">
              <a:solidFill>
                <a:srgbClr val="EB5404"/>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
          <p:cNvSpPr/>
          <p:nvPr/>
        </p:nvSpPr>
        <p:spPr>
          <a:xfrm>
            <a:off x="235134" y="315843"/>
            <a:ext cx="1903312" cy="525555"/>
          </a:xfrm>
          <a:custGeom>
            <a:avLst/>
            <a:gdLst/>
            <a:ahLst/>
            <a:cxnLst/>
            <a:rect l="l" t="t" r="r" b="b"/>
            <a:pathLst>
              <a:path w="2854968" h="788333" extrusionOk="0">
                <a:moveTo>
                  <a:pt x="0" y="0"/>
                </a:moveTo>
                <a:lnTo>
                  <a:pt x="2854967" y="0"/>
                </a:lnTo>
                <a:lnTo>
                  <a:pt x="2854967" y="788333"/>
                </a:lnTo>
                <a:lnTo>
                  <a:pt x="0" y="788333"/>
                </a:lnTo>
                <a:lnTo>
                  <a:pt x="0" y="0"/>
                </a:lnTo>
                <a:close/>
              </a:path>
            </a:pathLst>
          </a:custGeom>
          <a:blipFill rotWithShape="1">
            <a:blip r:embed="rId2"/>
            <a:stretch>
              <a:fillRect t="-57299" b="-57297"/>
            </a:stretch>
          </a:blipFill>
          <a:ln>
            <a:noFill/>
          </a:ln>
        </p:spPr>
      </p:sp>
      <p:sp>
        <p:nvSpPr>
          <p:cNvPr id="93" name="Google Shape;93;p1"/>
          <p:cNvSpPr/>
          <p:nvPr/>
        </p:nvSpPr>
        <p:spPr>
          <a:xfrm>
            <a:off x="-168552" y="-981012"/>
            <a:ext cx="5488687" cy="5486400"/>
          </a:xfrm>
          <a:custGeom>
            <a:avLst/>
            <a:gdLst/>
            <a:ahLst/>
            <a:cxnLst/>
            <a:rect l="l" t="t" r="r" b="b"/>
            <a:pathLst>
              <a:path w="8233030" h="8229600" extrusionOk="0">
                <a:moveTo>
                  <a:pt x="0" y="0"/>
                </a:moveTo>
                <a:lnTo>
                  <a:pt x="8233031" y="0"/>
                </a:lnTo>
                <a:lnTo>
                  <a:pt x="8233031" y="8229600"/>
                </a:lnTo>
                <a:lnTo>
                  <a:pt x="0" y="8229600"/>
                </a:lnTo>
                <a:lnTo>
                  <a:pt x="0" y="0"/>
                </a:lnTo>
                <a:close/>
              </a:path>
            </a:pathLst>
          </a:custGeom>
          <a:blipFill rotWithShape="1">
            <a:blip r:embed="rId3"/>
            <a:stretch>
              <a:fillRect/>
            </a:stretch>
          </a:blipFill>
          <a:ln>
            <a:noFill/>
          </a:ln>
        </p:spPr>
      </p:sp>
      <p:sp>
        <p:nvSpPr>
          <p:cNvPr id="94" name="Google Shape;94;p1"/>
          <p:cNvSpPr/>
          <p:nvPr/>
        </p:nvSpPr>
        <p:spPr>
          <a:xfrm>
            <a:off x="88894" y="127000"/>
            <a:ext cx="803681" cy="812800"/>
          </a:xfrm>
          <a:custGeom>
            <a:avLst/>
            <a:gdLst/>
            <a:ahLst/>
            <a:cxnLst/>
            <a:rect l="l" t="t" r="r" b="b"/>
            <a:pathLst>
              <a:path w="913815" h="940112" extrusionOk="0">
                <a:moveTo>
                  <a:pt x="0" y="0"/>
                </a:moveTo>
                <a:lnTo>
                  <a:pt x="913815" y="0"/>
                </a:lnTo>
                <a:lnTo>
                  <a:pt x="913815" y="940112"/>
                </a:lnTo>
                <a:lnTo>
                  <a:pt x="0" y="940112"/>
                </a:lnTo>
                <a:lnTo>
                  <a:pt x="0" y="0"/>
                </a:lnTo>
                <a:close/>
              </a:path>
            </a:pathLst>
          </a:custGeom>
          <a:blipFill rotWithShape="1">
            <a:blip r:embed="rId4"/>
            <a:stretch>
              <a:fillRect/>
            </a:stretch>
          </a:blipFill>
          <a:ln>
            <a:noFill/>
          </a:ln>
        </p:spPr>
      </p:sp>
      <p:sp>
        <p:nvSpPr>
          <p:cNvPr id="95" name="Google Shape;95;p1"/>
          <p:cNvSpPr/>
          <p:nvPr/>
        </p:nvSpPr>
        <p:spPr>
          <a:xfrm>
            <a:off x="1743796" y="-74892"/>
            <a:ext cx="1293156" cy="1224557"/>
          </a:xfrm>
          <a:custGeom>
            <a:avLst/>
            <a:gdLst/>
            <a:ahLst/>
            <a:cxnLst/>
            <a:rect l="l" t="t" r="r" b="b"/>
            <a:pathLst>
              <a:path w="1448562" h="1490247" extrusionOk="0">
                <a:moveTo>
                  <a:pt x="0" y="0"/>
                </a:moveTo>
                <a:lnTo>
                  <a:pt x="1448561" y="0"/>
                </a:lnTo>
                <a:lnTo>
                  <a:pt x="1448561" y="1490247"/>
                </a:lnTo>
                <a:lnTo>
                  <a:pt x="0" y="1490247"/>
                </a:lnTo>
                <a:lnTo>
                  <a:pt x="0" y="0"/>
                </a:lnTo>
                <a:close/>
              </a:path>
            </a:pathLst>
          </a:custGeom>
          <a:blipFill rotWithShape="1">
            <a:blip r:embed="rId5"/>
            <a:stretch>
              <a:fillRect/>
            </a:stretch>
          </a:blipFill>
          <a:ln>
            <a:noFill/>
          </a:ln>
        </p:spPr>
      </p:sp>
      <p:sp>
        <p:nvSpPr>
          <p:cNvPr id="96" name="Google Shape;96;p1"/>
          <p:cNvSpPr/>
          <p:nvPr/>
        </p:nvSpPr>
        <p:spPr>
          <a:xfrm>
            <a:off x="892575" y="42836"/>
            <a:ext cx="962368" cy="993497"/>
          </a:xfrm>
          <a:custGeom>
            <a:avLst/>
            <a:gdLst/>
            <a:ahLst/>
            <a:cxnLst/>
            <a:rect l="l" t="t" r="r" b="b"/>
            <a:pathLst>
              <a:path w="1205522" h="1240214" extrusionOk="0">
                <a:moveTo>
                  <a:pt x="0" y="0"/>
                </a:moveTo>
                <a:lnTo>
                  <a:pt x="1205523" y="0"/>
                </a:lnTo>
                <a:lnTo>
                  <a:pt x="1205523" y="1240214"/>
                </a:lnTo>
                <a:lnTo>
                  <a:pt x="0" y="1240214"/>
                </a:lnTo>
                <a:lnTo>
                  <a:pt x="0" y="0"/>
                </a:lnTo>
                <a:close/>
              </a:path>
            </a:pathLst>
          </a:custGeom>
          <a:blipFill rotWithShape="1">
            <a:blip r:embed="rId6"/>
            <a:stretch>
              <a:fillRect/>
            </a:stretch>
          </a:blipFill>
          <a:ln>
            <a:noFill/>
          </a:ln>
        </p:spPr>
      </p:sp>
      <p:sp>
        <p:nvSpPr>
          <p:cNvPr id="97" name="Google Shape;97;p1"/>
          <p:cNvSpPr/>
          <p:nvPr/>
        </p:nvSpPr>
        <p:spPr>
          <a:xfrm flipH="1">
            <a:off x="6064455" y="4271303"/>
            <a:ext cx="5899783" cy="2233687"/>
          </a:xfrm>
          <a:custGeom>
            <a:avLst/>
            <a:gdLst/>
            <a:ahLst/>
            <a:cxnLst/>
            <a:rect l="l" t="t" r="r" b="b"/>
            <a:pathLst>
              <a:path w="10699722" h="5032132" extrusionOk="0">
                <a:moveTo>
                  <a:pt x="0" y="0"/>
                </a:moveTo>
                <a:lnTo>
                  <a:pt x="10699722" y="0"/>
                </a:lnTo>
                <a:lnTo>
                  <a:pt x="10699722" y="5032132"/>
                </a:lnTo>
                <a:lnTo>
                  <a:pt x="0" y="5032132"/>
                </a:lnTo>
                <a:lnTo>
                  <a:pt x="0" y="0"/>
                </a:lnTo>
                <a:close/>
              </a:path>
            </a:pathLst>
          </a:custGeom>
          <a:blipFill rotWithShape="1">
            <a:blip r:embed="rId7"/>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1"/>
          <p:cNvSpPr/>
          <p:nvPr/>
        </p:nvSpPr>
        <p:spPr>
          <a:xfrm>
            <a:off x="7164250" y="1515137"/>
            <a:ext cx="2318004" cy="2743200"/>
          </a:xfrm>
          <a:custGeom>
            <a:avLst/>
            <a:gdLst/>
            <a:ahLst/>
            <a:cxnLst/>
            <a:rect l="l" t="t" r="r" b="b"/>
            <a:pathLst>
              <a:path w="3477006" h="4114800" extrusionOk="0">
                <a:moveTo>
                  <a:pt x="0" y="0"/>
                </a:moveTo>
                <a:lnTo>
                  <a:pt x="3477006" y="0"/>
                </a:lnTo>
                <a:lnTo>
                  <a:pt x="3477006" y="4114800"/>
                </a:lnTo>
                <a:lnTo>
                  <a:pt x="0" y="4114800"/>
                </a:lnTo>
                <a:lnTo>
                  <a:pt x="0" y="0"/>
                </a:lnTo>
                <a:close/>
              </a:path>
            </a:pathLst>
          </a:custGeom>
          <a:blipFill rotWithShape="1">
            <a:blip r:embed="rId8"/>
            <a:stretch>
              <a:fillRect/>
            </a:stretch>
          </a:blipFill>
          <a:ln>
            <a:noFill/>
          </a:ln>
        </p:spPr>
      </p:sp>
      <p:sp>
        <p:nvSpPr>
          <p:cNvPr id="99" name="Google Shape;99;p1"/>
          <p:cNvSpPr txBox="1"/>
          <p:nvPr/>
        </p:nvSpPr>
        <p:spPr>
          <a:xfrm>
            <a:off x="12099497" y="5689125"/>
            <a:ext cx="44167" cy="12824"/>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None/>
            </a:pPr>
            <a:r>
              <a:rPr lang="en-US" sz="100">
                <a:solidFill>
                  <a:srgbClr val="F05604"/>
                </a:solidFill>
                <a:latin typeface="Times New Roman" panose="02020603050405020304"/>
                <a:ea typeface="Times New Roman" panose="02020603050405020304"/>
                <a:cs typeface="Times New Roman" panose="02020603050405020304"/>
                <a:sym typeface="Times New Roman" panose="02020603050405020304"/>
              </a:rPr>
              <a:t>2021</a:t>
            </a:r>
            <a:endParaRPr sz="100">
              <a:solidFill>
                <a:srgbClr val="F05604"/>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0" name="Google Shape;100;p1"/>
          <p:cNvSpPr txBox="1"/>
          <p:nvPr/>
        </p:nvSpPr>
        <p:spPr>
          <a:xfrm>
            <a:off x="1259036" y="1917847"/>
            <a:ext cx="10118823" cy="1464310"/>
          </a:xfrm>
          <a:prstGeom prst="rect">
            <a:avLst/>
          </a:prstGeom>
          <a:noFill/>
          <a:ln>
            <a:noFill/>
          </a:ln>
        </p:spPr>
        <p:txBody>
          <a:bodyPr spcFirstLastPara="1" wrap="square" lIns="0" tIns="0" rIns="0" bIns="0" anchor="t" anchorCtr="0">
            <a:spAutoFit/>
          </a:bodyPr>
          <a:lstStyle/>
          <a:p>
            <a:pPr marL="0" marR="0" lvl="0" indent="0" algn="ctr" rtl="0">
              <a:lnSpc>
                <a:spcPct val="123000"/>
              </a:lnSpc>
              <a:spcBef>
                <a:spcPts val="0"/>
              </a:spcBef>
              <a:spcAft>
                <a:spcPts val="0"/>
              </a:spcAft>
              <a:buNone/>
            </a:pPr>
            <a:r>
              <a:rPr lang="en-US" sz="3865" b="1">
                <a:solidFill>
                  <a:srgbClr val="000000"/>
                </a:solidFill>
                <a:latin typeface="Times New Roman" panose="02020603050405020304"/>
                <a:ea typeface="Times New Roman" panose="02020603050405020304"/>
                <a:cs typeface="Times New Roman" panose="02020603050405020304"/>
                <a:sym typeface="Times New Roman" panose="02020603050405020304"/>
              </a:rPr>
              <a:t>CHƯƠNG TRÌNH ĐÀO TẠO KỸ THUẬT VỀ DỤNG CỤ CẮT PCD, MCD</a:t>
            </a:r>
            <a:endParaRPr lang="vi-VN" altLang="en-US" sz="3865"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1" name="Google Shape;101;p1"/>
          <p:cNvSpPr txBox="1"/>
          <p:nvPr/>
        </p:nvSpPr>
        <p:spPr>
          <a:xfrm>
            <a:off x="4612974" y="6331303"/>
            <a:ext cx="3705441" cy="531684"/>
          </a:xfrm>
          <a:prstGeom prst="rect">
            <a:avLst/>
          </a:prstGeom>
          <a:noFill/>
          <a:ln>
            <a:noFill/>
          </a:ln>
        </p:spPr>
        <p:txBody>
          <a:bodyPr spcFirstLastPara="1" wrap="square" lIns="0" tIns="0" rIns="0" bIns="0" anchor="t" anchorCtr="0">
            <a:spAutoFit/>
          </a:bodyPr>
          <a:lstStyle/>
          <a:p>
            <a:pPr marL="0" marR="0" lvl="0" indent="0" algn="ctr" rtl="0">
              <a:lnSpc>
                <a:spcPct val="198000"/>
              </a:lnSpc>
              <a:spcBef>
                <a:spcPts val="0"/>
              </a:spcBef>
              <a:spcAft>
                <a:spcPts val="0"/>
              </a:spcAft>
              <a:buNone/>
            </a:pPr>
            <a:r>
              <a:rPr lang="en-US" sz="2400" b="1" i="1">
                <a:solidFill>
                  <a:srgbClr val="000000"/>
                </a:solidFill>
                <a:latin typeface="Times New Roman" panose="02020603050405020304"/>
                <a:ea typeface="Times New Roman" panose="02020603050405020304"/>
                <a:cs typeface="Times New Roman" panose="02020603050405020304"/>
                <a:sym typeface="Times New Roman" panose="02020603050405020304"/>
              </a:rPr>
              <a:t>Tài liệu lưu hành nội bộ </a:t>
            </a:r>
            <a:endParaRPr sz="2400" b="1" i="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2" name="Google Shape;102;p1"/>
          <p:cNvPicPr preferRelativeResize="0"/>
          <p:nvPr/>
        </p:nvPicPr>
        <p:blipFill rotWithShape="1">
          <a:blip r:embed="rId9"/>
          <a:srcRect/>
          <a:stretch>
            <a:fillRect/>
          </a:stretch>
        </p:blipFill>
        <p:spPr>
          <a:xfrm>
            <a:off x="48337" y="4102463"/>
            <a:ext cx="4564637" cy="2736999"/>
          </a:xfrm>
          <a:prstGeom prst="rect">
            <a:avLst/>
          </a:prstGeom>
          <a:noFill/>
          <a:ln>
            <a:noFill/>
          </a:ln>
        </p:spPr>
      </p:pic>
      <p:pic>
        <p:nvPicPr>
          <p:cNvPr id="103" name="Google Shape;103;p1"/>
          <p:cNvPicPr preferRelativeResize="0"/>
          <p:nvPr/>
        </p:nvPicPr>
        <p:blipFill rotWithShape="1">
          <a:blip r:embed="rId10"/>
          <a:srcRect/>
          <a:stretch>
            <a:fillRect/>
          </a:stretch>
        </p:blipFill>
        <p:spPr>
          <a:xfrm>
            <a:off x="9855200" y="127000"/>
            <a:ext cx="16764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pic>
        <p:nvPicPr>
          <p:cNvPr id="199" name="Google Shape;199;p9" descr="Synthetic Diamond Solutions"/>
          <p:cNvPicPr preferRelativeResize="0"/>
          <p:nvPr/>
        </p:nvPicPr>
        <p:blipFill rotWithShape="1">
          <a:blip r:embed="rId1"/>
          <a:srcRect/>
          <a:stretch>
            <a:fillRect/>
          </a:stretch>
        </p:blipFill>
        <p:spPr>
          <a:xfrm>
            <a:off x="1492250" y="1555115"/>
            <a:ext cx="9207500" cy="5247640"/>
          </a:xfrm>
          <a:prstGeom prst="rect">
            <a:avLst/>
          </a:prstGeom>
          <a:noFill/>
          <a:ln>
            <a:noFill/>
          </a:ln>
        </p:spPr>
      </p:pic>
      <p:sp>
        <p:nvSpPr>
          <p:cNvPr id="200" name="Google Shape;200;p9"/>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01" name="Google Shape;201;p9"/>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02" name="Google Shape;202;p9"/>
          <p:cNvPicPr preferRelativeResize="0"/>
          <p:nvPr/>
        </p:nvPicPr>
        <p:blipFill rotWithShape="1">
          <a:blip r:embed="rId2"/>
          <a:srcRect/>
          <a:stretch>
            <a:fillRect/>
          </a:stretch>
        </p:blipFill>
        <p:spPr>
          <a:xfrm>
            <a:off x="429088" y="90840"/>
            <a:ext cx="635128" cy="731902"/>
          </a:xfrm>
          <a:prstGeom prst="rect">
            <a:avLst/>
          </a:prstGeom>
          <a:noFill/>
          <a:ln>
            <a:noFill/>
          </a:ln>
        </p:spPr>
      </p:pic>
      <p:sp>
        <p:nvSpPr>
          <p:cNvPr id="203" name="Google Shape;203;p9"/>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4. So sánh chung giữa các vật liệu</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10"/>
          <p:cNvSpPr txBox="1"/>
          <p:nvPr/>
        </p:nvSpPr>
        <p:spPr>
          <a:xfrm>
            <a:off x="634789" y="3388039"/>
            <a:ext cx="2268598" cy="4127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PCD dưới kính hiển vi 100X</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209" name="Google Shape;209;p10"/>
          <p:cNvPicPr preferRelativeResize="0"/>
          <p:nvPr/>
        </p:nvPicPr>
        <p:blipFill rotWithShape="1">
          <a:blip r:embed="rId1"/>
          <a:srcRect/>
          <a:stretch>
            <a:fillRect/>
          </a:stretch>
        </p:blipFill>
        <p:spPr>
          <a:xfrm>
            <a:off x="439091" y="2048071"/>
            <a:ext cx="2801996" cy="1300927"/>
          </a:xfrm>
          <a:prstGeom prst="rect">
            <a:avLst/>
          </a:prstGeom>
          <a:noFill/>
          <a:ln>
            <a:noFill/>
          </a:ln>
        </p:spPr>
      </p:pic>
      <p:pic>
        <p:nvPicPr>
          <p:cNvPr id="210" name="Google Shape;210;p10"/>
          <p:cNvPicPr preferRelativeResize="0"/>
          <p:nvPr/>
        </p:nvPicPr>
        <p:blipFill rotWithShape="1">
          <a:blip r:embed="rId2"/>
          <a:srcRect/>
          <a:stretch>
            <a:fillRect/>
          </a:stretch>
        </p:blipFill>
        <p:spPr>
          <a:xfrm>
            <a:off x="3658612" y="2076804"/>
            <a:ext cx="2832011" cy="1272193"/>
          </a:xfrm>
          <a:prstGeom prst="rect">
            <a:avLst/>
          </a:prstGeom>
          <a:noFill/>
          <a:ln>
            <a:noFill/>
          </a:ln>
        </p:spPr>
      </p:pic>
      <p:sp>
        <p:nvSpPr>
          <p:cNvPr id="211" name="Google Shape;211;p10"/>
          <p:cNvSpPr txBox="1"/>
          <p:nvPr/>
        </p:nvSpPr>
        <p:spPr>
          <a:xfrm>
            <a:off x="3942528" y="3389636"/>
            <a:ext cx="2424040"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MCD dưới kính hiển vi 100X</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212" name="Google Shape;212;p10"/>
          <p:cNvPicPr preferRelativeResize="0"/>
          <p:nvPr/>
        </p:nvPicPr>
        <p:blipFill rotWithShape="1">
          <a:blip r:embed="rId3"/>
          <a:srcRect b="30112"/>
          <a:stretch>
            <a:fillRect/>
          </a:stretch>
        </p:blipFill>
        <p:spPr>
          <a:xfrm>
            <a:off x="308915" y="4160019"/>
            <a:ext cx="2938877" cy="980273"/>
          </a:xfrm>
          <a:prstGeom prst="rect">
            <a:avLst/>
          </a:prstGeom>
          <a:noFill/>
          <a:ln>
            <a:noFill/>
          </a:ln>
        </p:spPr>
      </p:pic>
      <p:pic>
        <p:nvPicPr>
          <p:cNvPr id="213" name="Google Shape;213;p10"/>
          <p:cNvPicPr preferRelativeResize="0"/>
          <p:nvPr/>
        </p:nvPicPr>
        <p:blipFill rotWithShape="1">
          <a:blip r:embed="rId4"/>
          <a:srcRect b="26299"/>
          <a:stretch>
            <a:fillRect/>
          </a:stretch>
        </p:blipFill>
        <p:spPr>
          <a:xfrm>
            <a:off x="3542540" y="4138633"/>
            <a:ext cx="2780829" cy="978162"/>
          </a:xfrm>
          <a:prstGeom prst="rect">
            <a:avLst/>
          </a:prstGeom>
          <a:noFill/>
          <a:ln>
            <a:noFill/>
          </a:ln>
        </p:spPr>
      </p:pic>
      <p:cxnSp>
        <p:nvCxnSpPr>
          <p:cNvPr id="214" name="Google Shape;214;p10"/>
          <p:cNvCxnSpPr/>
          <p:nvPr/>
        </p:nvCxnSpPr>
        <p:spPr>
          <a:xfrm>
            <a:off x="662729" y="4997219"/>
            <a:ext cx="0" cy="848360"/>
          </a:xfrm>
          <a:prstGeom prst="straightConnector1">
            <a:avLst/>
          </a:prstGeom>
          <a:noFill/>
          <a:ln w="12700" cap="flat" cmpd="sng">
            <a:solidFill>
              <a:schemeClr val="dk1"/>
            </a:solidFill>
            <a:prstDash val="solid"/>
            <a:miter lim="800000"/>
            <a:headEnd type="none" w="sm" len="sm"/>
            <a:tailEnd type="none" w="sm" len="sm"/>
          </a:ln>
        </p:spPr>
      </p:cxnSp>
      <p:cxnSp>
        <p:nvCxnSpPr>
          <p:cNvPr id="215" name="Google Shape;215;p10"/>
          <p:cNvCxnSpPr/>
          <p:nvPr/>
        </p:nvCxnSpPr>
        <p:spPr>
          <a:xfrm>
            <a:off x="2721474" y="4982632"/>
            <a:ext cx="0" cy="861253"/>
          </a:xfrm>
          <a:prstGeom prst="straightConnector1">
            <a:avLst/>
          </a:prstGeom>
          <a:noFill/>
          <a:ln w="12700" cap="flat" cmpd="sng">
            <a:solidFill>
              <a:schemeClr val="dk1"/>
            </a:solidFill>
            <a:prstDash val="solid"/>
            <a:miter lim="800000"/>
            <a:headEnd type="none" w="sm" len="sm"/>
            <a:tailEnd type="none" w="sm" len="sm"/>
          </a:ln>
        </p:spPr>
      </p:cxnSp>
      <p:cxnSp>
        <p:nvCxnSpPr>
          <p:cNvPr id="216" name="Google Shape;216;p10"/>
          <p:cNvCxnSpPr/>
          <p:nvPr/>
        </p:nvCxnSpPr>
        <p:spPr>
          <a:xfrm>
            <a:off x="4150859" y="4998913"/>
            <a:ext cx="0" cy="844972"/>
          </a:xfrm>
          <a:prstGeom prst="straightConnector1">
            <a:avLst/>
          </a:prstGeom>
          <a:noFill/>
          <a:ln w="12700" cap="flat" cmpd="sng">
            <a:solidFill>
              <a:schemeClr val="dk1"/>
            </a:solidFill>
            <a:prstDash val="solid"/>
            <a:miter lim="800000"/>
            <a:headEnd type="none" w="sm" len="sm"/>
            <a:tailEnd type="none" w="sm" len="sm"/>
          </a:ln>
        </p:spPr>
      </p:cxnSp>
      <p:cxnSp>
        <p:nvCxnSpPr>
          <p:cNvPr id="217" name="Google Shape;217;p10"/>
          <p:cNvCxnSpPr/>
          <p:nvPr/>
        </p:nvCxnSpPr>
        <p:spPr>
          <a:xfrm>
            <a:off x="6026014" y="4993163"/>
            <a:ext cx="0" cy="850722"/>
          </a:xfrm>
          <a:prstGeom prst="straightConnector1">
            <a:avLst/>
          </a:prstGeom>
          <a:noFill/>
          <a:ln w="12700" cap="flat" cmpd="sng">
            <a:solidFill>
              <a:schemeClr val="dk1"/>
            </a:solidFill>
            <a:prstDash val="solid"/>
            <a:miter lim="800000"/>
            <a:headEnd type="none" w="sm" len="sm"/>
            <a:tailEnd type="none" w="sm" len="sm"/>
          </a:ln>
        </p:spPr>
      </p:cxnSp>
      <p:cxnSp>
        <p:nvCxnSpPr>
          <p:cNvPr id="218" name="Google Shape;218;p10"/>
          <p:cNvCxnSpPr/>
          <p:nvPr/>
        </p:nvCxnSpPr>
        <p:spPr>
          <a:xfrm>
            <a:off x="662729" y="5843885"/>
            <a:ext cx="2058745" cy="0"/>
          </a:xfrm>
          <a:prstGeom prst="straightConnector1">
            <a:avLst/>
          </a:prstGeom>
          <a:noFill/>
          <a:ln w="12700" cap="flat" cmpd="sng">
            <a:solidFill>
              <a:schemeClr val="dk1"/>
            </a:solidFill>
            <a:prstDash val="solid"/>
            <a:miter lim="800000"/>
            <a:headEnd type="none" w="sm" len="sm"/>
            <a:tailEnd type="none" w="sm" len="sm"/>
          </a:ln>
        </p:spPr>
      </p:cxnSp>
      <p:cxnSp>
        <p:nvCxnSpPr>
          <p:cNvPr id="219" name="Google Shape;219;p10"/>
          <p:cNvCxnSpPr/>
          <p:nvPr/>
        </p:nvCxnSpPr>
        <p:spPr>
          <a:xfrm rot="10800000" flipH="1">
            <a:off x="4150859" y="5835773"/>
            <a:ext cx="1875155" cy="5750"/>
          </a:xfrm>
          <a:prstGeom prst="straightConnector1">
            <a:avLst/>
          </a:prstGeom>
          <a:noFill/>
          <a:ln w="12700" cap="flat" cmpd="sng">
            <a:solidFill>
              <a:schemeClr val="dk1"/>
            </a:solidFill>
            <a:prstDash val="solid"/>
            <a:miter lim="800000"/>
            <a:headEnd type="none" w="sm" len="sm"/>
            <a:tailEnd type="none" w="sm" len="sm"/>
          </a:ln>
        </p:spPr>
      </p:cxnSp>
      <p:sp>
        <p:nvSpPr>
          <p:cNvPr id="220" name="Google Shape;220;p10"/>
          <p:cNvSpPr txBox="1"/>
          <p:nvPr/>
        </p:nvSpPr>
        <p:spPr>
          <a:xfrm>
            <a:off x="1353866" y="5218395"/>
            <a:ext cx="535575"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Phôi</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1" name="Google Shape;221;p10"/>
          <p:cNvSpPr txBox="1"/>
          <p:nvPr/>
        </p:nvSpPr>
        <p:spPr>
          <a:xfrm>
            <a:off x="4848122" y="5250615"/>
            <a:ext cx="535575"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Phôi</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2" name="Google Shape;222;p10"/>
          <p:cNvSpPr/>
          <p:nvPr/>
        </p:nvSpPr>
        <p:spPr>
          <a:xfrm>
            <a:off x="2170224" y="4923127"/>
            <a:ext cx="660400" cy="317043"/>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3" name="Google Shape;223;p10"/>
          <p:cNvSpPr/>
          <p:nvPr/>
        </p:nvSpPr>
        <p:spPr>
          <a:xfrm>
            <a:off x="5476278" y="4936514"/>
            <a:ext cx="660399" cy="303656"/>
          </a:xfrm>
          <a:prstGeom prst="rect">
            <a:avLst/>
          </a:pr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4" name="Google Shape;224;p10"/>
          <p:cNvSpPr txBox="1"/>
          <p:nvPr/>
        </p:nvSpPr>
        <p:spPr>
          <a:xfrm>
            <a:off x="541902" y="5946973"/>
            <a:ext cx="226859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Mô phỏng bề mặt gia công</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ctr" rtl="0">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(PCD)</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5" name="Google Shape;225;p10"/>
          <p:cNvSpPr txBox="1"/>
          <p:nvPr/>
        </p:nvSpPr>
        <p:spPr>
          <a:xfrm>
            <a:off x="4020249" y="5977075"/>
            <a:ext cx="226859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Mô phỏng bề mặt gia công</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ctr" rtl="0">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(MCD)</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6" name="Google Shape;226;p10"/>
          <p:cNvSpPr txBox="1"/>
          <p:nvPr/>
        </p:nvSpPr>
        <p:spPr>
          <a:xfrm>
            <a:off x="7049770" y="1783080"/>
            <a:ext cx="4531995" cy="1624965"/>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600">
                <a:solidFill>
                  <a:schemeClr val="dk1"/>
                </a:solidFill>
                <a:latin typeface="Times New Roman" panose="02020603050405020304" charset="0"/>
                <a:ea typeface="Calibri" panose="020F0502020204030204"/>
                <a:cs typeface="Times New Roman" panose="02020603050405020304" charset="0"/>
                <a:sym typeface="Calibri" panose="020F0502020204030204"/>
              </a:rPr>
              <a:t>Với tính chất đơn tinh thể, MCD có độ cứng, độ sắc và hiệu quả bề mặt gia công vượt trội hơn hẳn so với các loại vật liệu khác. Sau gia công, bề mặt gia công có thể đạt ở mức gương mà không cần qua công đoạn tinh hay đánh bóng.</a:t>
            </a:r>
            <a:endParaRPr lang="en-US" sz="16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27" name="Google Shape;227;p10"/>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DỤNG CỤ CẮT MCD</a:t>
            </a:r>
            <a:endPar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cxnSp>
        <p:nvCxnSpPr>
          <p:cNvPr id="228" name="Google Shape;228;p10"/>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29" name="Google Shape;229;p10"/>
          <p:cNvPicPr preferRelativeResize="0"/>
          <p:nvPr/>
        </p:nvPicPr>
        <p:blipFill rotWithShape="1">
          <a:blip r:embed="rId5"/>
          <a:srcRect/>
          <a:stretch>
            <a:fillRect/>
          </a:stretch>
        </p:blipFill>
        <p:spPr>
          <a:xfrm>
            <a:off x="429088" y="90840"/>
            <a:ext cx="635128" cy="731902"/>
          </a:xfrm>
          <a:prstGeom prst="rect">
            <a:avLst/>
          </a:prstGeom>
          <a:noFill/>
          <a:ln>
            <a:noFill/>
          </a:ln>
        </p:spPr>
      </p:pic>
      <p:sp>
        <p:nvSpPr>
          <p:cNvPr id="230" name="Google Shape;230;p10"/>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5. So sánh chi tiết giữa MCD và PCD</a:t>
            </a:r>
            <a:endPar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231" name="Google Shape;231;p10"/>
          <p:cNvPicPr preferRelativeResize="0"/>
          <p:nvPr/>
        </p:nvPicPr>
        <p:blipFill rotWithShape="1">
          <a:blip r:embed="rId6"/>
          <a:srcRect/>
          <a:stretch>
            <a:fillRect/>
          </a:stretch>
        </p:blipFill>
        <p:spPr>
          <a:xfrm>
            <a:off x="6838583" y="3764872"/>
            <a:ext cx="2275179" cy="2496697"/>
          </a:xfrm>
          <a:prstGeom prst="rect">
            <a:avLst/>
          </a:prstGeom>
          <a:noFill/>
          <a:ln>
            <a:noFill/>
          </a:ln>
        </p:spPr>
      </p:pic>
      <p:pic>
        <p:nvPicPr>
          <p:cNvPr id="232" name="Google Shape;232;p10"/>
          <p:cNvPicPr preferRelativeResize="0"/>
          <p:nvPr/>
        </p:nvPicPr>
        <p:blipFill rotWithShape="1">
          <a:blip r:embed="rId7"/>
          <a:srcRect l="2950" b="2788"/>
          <a:stretch>
            <a:fillRect/>
          </a:stretch>
        </p:blipFill>
        <p:spPr>
          <a:xfrm>
            <a:off x="9318893" y="3910255"/>
            <a:ext cx="2147133" cy="2165816"/>
          </a:xfrm>
          <a:prstGeom prst="rect">
            <a:avLst/>
          </a:prstGeom>
          <a:noFill/>
          <a:ln>
            <a:noFill/>
          </a:ln>
        </p:spPr>
      </p:pic>
      <p:sp>
        <p:nvSpPr>
          <p:cNvPr id="233" name="Google Shape;233;p10"/>
          <p:cNvSpPr txBox="1"/>
          <p:nvPr/>
        </p:nvSpPr>
        <p:spPr>
          <a:xfrm>
            <a:off x="8365504" y="4654400"/>
            <a:ext cx="660386"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MCD</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
        <p:nvSpPr>
          <p:cNvPr id="234" name="Google Shape;234;p10"/>
          <p:cNvSpPr txBox="1"/>
          <p:nvPr/>
        </p:nvSpPr>
        <p:spPr>
          <a:xfrm>
            <a:off x="8365504" y="5938384"/>
            <a:ext cx="660386"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PCD</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11"/>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0" name="Google Shape;240;p11"/>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41" name="Google Shape;241;p11"/>
          <p:cNvPicPr preferRelativeResize="0"/>
          <p:nvPr/>
        </p:nvPicPr>
        <p:blipFill rotWithShape="1">
          <a:blip r:embed="rId1"/>
          <a:srcRect/>
          <a:stretch>
            <a:fillRect/>
          </a:stretch>
        </p:blipFill>
        <p:spPr>
          <a:xfrm>
            <a:off x="429088" y="90840"/>
            <a:ext cx="635128" cy="731902"/>
          </a:xfrm>
          <a:prstGeom prst="rect">
            <a:avLst/>
          </a:prstGeom>
          <a:noFill/>
          <a:ln>
            <a:noFill/>
          </a:ln>
        </p:spPr>
      </p:pic>
      <p:sp>
        <p:nvSpPr>
          <p:cNvPr id="242" name="Google Shape;242;p11"/>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5. So sánh chi tiết giữa MCD</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/HTHP</a:t>
            </a: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 và </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MCD/</a:t>
            </a: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CVD</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3" name="Google Shape;243;p11"/>
          <p:cNvCxnSpPr/>
          <p:nvPr/>
        </p:nvCxnSpPr>
        <p:spPr>
          <a:xfrm>
            <a:off x="5864194" y="2957703"/>
            <a:ext cx="0" cy="1676400"/>
          </a:xfrm>
          <a:prstGeom prst="straightConnector1">
            <a:avLst/>
          </a:prstGeom>
          <a:noFill/>
          <a:ln w="9525" cap="flat" cmpd="sng">
            <a:solidFill>
              <a:schemeClr val="accent1"/>
            </a:solidFill>
            <a:prstDash val="solid"/>
            <a:miter lim="800000"/>
            <a:headEnd type="none" w="sm" len="sm"/>
            <a:tailEnd type="none" w="sm" len="sm"/>
          </a:ln>
        </p:spPr>
      </p:cxnSp>
      <p:pic>
        <p:nvPicPr>
          <p:cNvPr id="244" name="Google Shape;244;p11"/>
          <p:cNvPicPr preferRelativeResize="0"/>
          <p:nvPr/>
        </p:nvPicPr>
        <p:blipFill rotWithShape="1">
          <a:blip r:embed="rId2"/>
          <a:srcRect t="18217"/>
          <a:stretch>
            <a:fillRect/>
          </a:stretch>
        </p:blipFill>
        <p:spPr>
          <a:xfrm>
            <a:off x="1548765" y="1787525"/>
            <a:ext cx="1956435" cy="1292225"/>
          </a:xfrm>
          <a:prstGeom prst="rect">
            <a:avLst/>
          </a:prstGeom>
          <a:noFill/>
          <a:ln>
            <a:noFill/>
          </a:ln>
        </p:spPr>
      </p:pic>
      <mc:AlternateContent xmlns:mc="http://schemas.openxmlformats.org/markup-compatibility/2006">
        <mc:Choice xmlns:a14="http://schemas.microsoft.com/office/drawing/2010/main" Requires="a14">
          <p:sp>
            <p:nvSpPr>
              <p:cNvPr id="245" name="Google Shape;245;p11"/>
              <p:cNvSpPr txBox="1"/>
              <p:nvPr/>
            </p:nvSpPr>
            <p:spPr>
              <a:xfrm>
                <a:off x="664349" y="4915420"/>
                <a:ext cx="10782343" cy="129222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400" b="1">
                    <a:solidFill>
                      <a:schemeClr val="dk1"/>
                    </a:solidFill>
                    <a:latin typeface="Times New Roman" panose="02020603050405020304"/>
                    <a:ea typeface="Times New Roman" panose="02020603050405020304"/>
                    <a:cs typeface="Times New Roman" panose="02020603050405020304"/>
                    <a:sym typeface="Times New Roman" panose="02020603050405020304"/>
                  </a:rPr>
                  <a:t>Hạn chế:</a:t>
                </a:r>
                <a:endParaRPr sz="1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K</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hông</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gia công vật liệu </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chứa nguyên tố sắt (Fe) đặc biệt là thép carbon do phản ứng hóa học tạo thành </a:t>
                </a:r>
                <a14:m>
                  <m:oMath xmlns:m="http://schemas.openxmlformats.org/officeDocument/2006/math">
                    <m:sSub>
                      <m:sSubPr>
                        <m:ctrlPr>
                          <a:rPr lang="en-US" altLang="vi-VN" sz="1400" i="1">
                            <a:solidFill>
                              <a:schemeClr val="dk1"/>
                            </a:solidFill>
                            <a:latin typeface="Cambria Math" panose="02040503050406030204" charset="0"/>
                            <a:ea typeface="Times New Roman" panose="02020603050405020304"/>
                            <a:cs typeface="Cambria Math" panose="02040503050406030204" charset="0"/>
                            <a:sym typeface="Times New Roman" panose="02020603050405020304"/>
                          </a:rPr>
                        </m:ctrlPr>
                      </m:sSubPr>
                      <m:e>
                        <m:r>
                          <a:rPr lang="vi-VN" altLang="en-US" sz="1400" i="1">
                            <a:solidFill>
                              <a:schemeClr val="dk1"/>
                            </a:solidFill>
                            <a:latin typeface="Cambria Math" panose="02040503050406030204" charset="0"/>
                            <a:ea typeface="Times New Roman" panose="02020603050405020304"/>
                            <a:cs typeface="Cambria Math" panose="02040503050406030204" charset="0"/>
                            <a:sym typeface="Times New Roman" panose="02020603050405020304"/>
                          </a:rPr>
                          <m:t>Fe</m:t>
                        </m:r>
                      </m:e>
                      <m:sub>
                        <m:r>
                          <a:rPr lang="vi-VN" altLang="en-US" sz="1400" i="1">
                            <a:solidFill>
                              <a:schemeClr val="dk1"/>
                            </a:solidFill>
                            <a:latin typeface="Cambria Math" panose="02040503050406030204" charset="0"/>
                            <a:ea typeface="Times New Roman" panose="02020603050405020304"/>
                            <a:cs typeface="Cambria Math" panose="02040503050406030204" charset="0"/>
                            <a:sym typeface="Times New Roman" panose="02020603050405020304"/>
                          </a:rPr>
                          <m:t>3</m:t>
                        </m:r>
                      </m:sub>
                    </m:sSub>
                    <m:r>
                      <a:rPr lang="vi-VN" altLang="en-US" sz="1400" i="1">
                        <a:solidFill>
                          <a:schemeClr val="dk1"/>
                        </a:solidFill>
                        <a:latin typeface="Cambria Math" panose="02040503050406030204" charset="0"/>
                        <a:ea typeface="Times New Roman" panose="02020603050405020304"/>
                        <a:cs typeface="Cambria Math" panose="02040503050406030204" charset="0"/>
                        <a:sym typeface="Times New Roman" panose="02020603050405020304"/>
                      </a:rPr>
                      <m:t>C</m:t>
                    </m:r>
                  </m:oMath>
                </a14:m>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gây phá hủy kết cấu kim cương. </a:t>
                </a:r>
                <a:endPar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Chi phí cao: Sản xuất mảnh </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MCD</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lớn hơn so với PCD và CBN.</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Khả năng chịu va đập kém: Bởi tính chất vật liệu mà MCD</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/CVD không tốt bằng MCD/HTHP</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và cả hai đều kém hơn PCD/</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CBN</a:t>
                </a:r>
                <a:endPar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mc:Choice>
        <mc:Fallback>
          <p:sp>
            <p:nvSpPr>
              <p:cNvPr id="245" name="Google Shape;245;p11"/>
              <p:cNvSpPr txBox="1">
                <a:spLocks noRot="1" noChangeAspect="1" noMove="1" noResize="1" noEditPoints="1" noAdjustHandles="1" noChangeArrowheads="1" noChangeShapeType="1" noTextEdit="1"/>
              </p:cNvSpPr>
              <p:nvPr/>
            </p:nvSpPr>
            <p:spPr>
              <a:xfrm>
                <a:off x="664349" y="4915420"/>
                <a:ext cx="10782343" cy="1292225"/>
              </a:xfrm>
              <a:prstGeom prst="rect">
                <a:avLst/>
              </a:prstGeom>
              <a:blipFill rotWithShape="1">
                <a:blip r:embed="rId3"/>
                <a:stretch>
                  <a:fillRect l="-1" t="-40" r="2" b="40"/>
                </a:stretch>
              </a:blipFill>
              <a:ln>
                <a:noFill/>
              </a:ln>
            </p:spPr>
            <p:txBody>
              <a:bodyPr/>
              <a:lstStyle/>
              <a:p>
                <a:r>
                  <a:rPr lang="en-US" altLang="en-US">
                    <a:noFill/>
                  </a:rPr>
                  <a:t> </a:t>
                </a:r>
              </a:p>
            </p:txBody>
          </p:sp>
        </mc:Fallback>
      </mc:AlternateContent>
      <p:sp>
        <p:nvSpPr>
          <p:cNvPr id="246" name="Google Shape;246;p11"/>
          <p:cNvSpPr txBox="1"/>
          <p:nvPr/>
        </p:nvSpPr>
        <p:spPr>
          <a:xfrm>
            <a:off x="664349" y="2958245"/>
            <a:ext cx="4724397" cy="1615440"/>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Chất lượng bề mặt gia công kém hơn MCD</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Khả năng chịu nhiệt tốt  ~1000 </a:t>
            </a:r>
            <a:r>
              <a:rPr lang="en-US" sz="1400" b="0">
                <a:solidFill>
                  <a:schemeClr val="dk1"/>
                </a:solidFill>
                <a:latin typeface="Times New Roman" panose="02020603050405020304"/>
                <a:ea typeface="Times New Roman" panose="02020603050405020304"/>
                <a:cs typeface="Times New Roman" panose="02020603050405020304"/>
                <a:sym typeface="Times New Roman" panose="02020603050405020304"/>
              </a:rPr>
              <a:t>ᵒC</a:t>
            </a:r>
            <a:endParaRPr sz="14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Giá thành đắt hơn PCD và CBN nhưng nhỏ hơn MCD</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b="0">
                <a:solidFill>
                  <a:schemeClr val="dk1"/>
                </a:solidFill>
                <a:latin typeface="Times New Roman" panose="02020603050405020304"/>
                <a:ea typeface="Times New Roman" panose="02020603050405020304"/>
                <a:cs typeface="Times New Roman" panose="02020603050405020304"/>
                <a:sym typeface="Times New Roman" panose="02020603050405020304"/>
              </a:rPr>
              <a:t>Thường sử dụng sản xuất các chi tiết số lượng lớn, độ chính xác và bề mặt không yêu cầu quá hoàn hảo.</a:t>
            </a:r>
            <a:r>
              <a:rPr lang="en-US" sz="1400" b="0">
                <a:solidFill>
                  <a:schemeClr val="dk1"/>
                </a:solidFill>
                <a:latin typeface="Times  New Roman"/>
                <a:ea typeface="Times  New Roman"/>
                <a:cs typeface="Times  New Roman"/>
                <a:sym typeface="Times  New Roman"/>
              </a:rPr>
              <a:t> </a:t>
            </a:r>
            <a:endParaRPr sz="1400" b="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7" name="Google Shape;247;p11"/>
          <p:cNvSpPr txBox="1"/>
          <p:nvPr/>
        </p:nvSpPr>
        <p:spPr>
          <a:xfrm>
            <a:off x="6327807" y="2918206"/>
            <a:ext cx="4980786" cy="1615440"/>
          </a:xfrm>
          <a:prstGeom prst="rect">
            <a:avLst/>
          </a:prstGeom>
          <a:noFill/>
          <a:ln>
            <a:noFill/>
          </a:ln>
        </p:spPr>
        <p:txBody>
          <a:bodyPr spcFirstLastPara="1" wrap="square" lIns="0" tIns="0" rIns="0" bIns="0" anchor="t" anchorCtr="0">
            <a:spAutoFit/>
          </a:bodyPr>
          <a:lstStyle/>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Chất lượng bề mặt gia công đạt mức hoàn hảo nhất</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Khả năng chịu nhiệt kém hơn CVD (700 ~ 900 </a:t>
            </a:r>
            <a:r>
              <a:rPr lang="en-US" sz="1400" b="0">
                <a:solidFill>
                  <a:schemeClr val="dk1"/>
                </a:solidFill>
                <a:latin typeface="Times New Roman" panose="02020603050405020304"/>
                <a:ea typeface="Times New Roman" panose="02020603050405020304"/>
                <a:cs typeface="Times New Roman" panose="02020603050405020304"/>
                <a:sym typeface="Times New Roman" panose="02020603050405020304"/>
              </a:rPr>
              <a:t>ᵒC)</a:t>
            </a:r>
            <a:endParaRPr sz="14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Giá thành cao do khó chế tạo</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400"/>
              <a:buFont typeface="Times New Roman" panose="02020603050405020304"/>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Thường sử dụng sản xuất các chi tiết yêu cầu độ chính xác cao, độ bóng, chất lượng bề mặt ở mức hoàn hảo.</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8" name="Google Shape;248;p11"/>
          <p:cNvSpPr txBox="1"/>
          <p:nvPr/>
        </p:nvSpPr>
        <p:spPr>
          <a:xfrm>
            <a:off x="3349365" y="2294839"/>
            <a:ext cx="577318"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CVD</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9" name="Google Shape;249;p11"/>
          <p:cNvSpPr txBox="1"/>
          <p:nvPr/>
        </p:nvSpPr>
        <p:spPr>
          <a:xfrm>
            <a:off x="7521256" y="2190216"/>
            <a:ext cx="803653"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MCD</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50" name="Google Shape;250;p11"/>
          <p:cNvPicPr preferRelativeResize="0"/>
          <p:nvPr>
            <p:ph type="body" idx="1"/>
          </p:nvPr>
        </p:nvPicPr>
        <p:blipFill rotWithShape="1">
          <a:blip r:embed="rId4"/>
          <a:srcRect/>
          <a:stretch>
            <a:fillRect/>
          </a:stretch>
        </p:blipFill>
        <p:spPr>
          <a:xfrm>
            <a:off x="8124190" y="1423035"/>
            <a:ext cx="1760220" cy="1439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12"/>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57" name="Google Shape;257;p12"/>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58" name="Google Shape;258;p12"/>
          <p:cNvPicPr preferRelativeResize="0"/>
          <p:nvPr/>
        </p:nvPicPr>
        <p:blipFill rotWithShape="1">
          <a:blip r:embed="rId1"/>
          <a:srcRect/>
          <a:stretch>
            <a:fillRect/>
          </a:stretch>
        </p:blipFill>
        <p:spPr>
          <a:xfrm>
            <a:off x="429088" y="90840"/>
            <a:ext cx="635128" cy="731902"/>
          </a:xfrm>
          <a:prstGeom prst="rect">
            <a:avLst/>
          </a:prstGeom>
          <a:noFill/>
          <a:ln>
            <a:noFill/>
          </a:ln>
        </p:spPr>
      </p:pic>
      <p:sp>
        <p:nvSpPr>
          <p:cNvPr id="259" name="Google Shape;259;p12"/>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6. Phương pháp chế tạo</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260" name="Google Shape;260;p12"/>
          <p:cNvGraphicFramePr/>
          <p:nvPr/>
        </p:nvGraphicFramePr>
        <p:xfrm>
          <a:off x="275523" y="2049387"/>
          <a:ext cx="11666125" cy="4285425"/>
        </p:xfrm>
        <a:graphic>
          <a:graphicData uri="http://schemas.openxmlformats.org/drawingml/2006/table">
            <a:tbl>
              <a:tblPr firstRow="1" bandRow="1">
                <a:noFill/>
                <a:tableStyleId>{944F29AA-352B-4BF5-9C56-E4A2F4992416}</a:tableStyleId>
              </a:tblPr>
              <a:tblGrid>
                <a:gridCol w="1182125"/>
                <a:gridCol w="3174050"/>
                <a:gridCol w="3730575"/>
                <a:gridCol w="3579375"/>
              </a:tblGrid>
              <a:tr h="793600">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Phương pháp chế tạo</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Chế tạo bằng mài cơ</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Chế tạo bằng công nghệ LASER</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Chế tạo bằng công nghệ mài CNC </a:t>
                      </a:r>
                      <a:endParaRPr lang="en-US"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chuyên dụng</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r>
              <a:tr h="1507825">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Ưu điểm</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-Tiện lợi, dễ vận hành</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-Giá thành thấp do máy cơ và chi phí máy thấp</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-Có thể cắt được nhiều biên dạng</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-Năng suất cao</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-Chất lượng bề mặt tốt</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-Chất lượng bề mặt hoàn hảo,sắc nét</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-Đổ ổn định và chất lượng tốt</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-Khi chế tao không làm ảnh hưởng đến cơ tính vật liệu</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-Độ chính xác cực cao</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r>
              <a:tr h="1984000">
                <a:tc>
                  <a:txBody>
                    <a:bodyPr/>
                    <a:lstStyle/>
                    <a:p>
                      <a:pPr marL="0" marR="0" lvl="0" indent="0" algn="ctr"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Nhược điểm</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nchor="ctr"/>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-Chất lượng không ổn định</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-Kích thước có độ chính xác thấp</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-Chỉ mài được các biên dạng đơn giản</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-Năng suất thấp </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-Chất lượng bề mặt ở mức trung bình</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-Khó gia công vì độ cứng của MCD cao</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-Do tia LASER khó kiểm soát được nhiệt độ dẫn đến ảnh hưởng đến cơ tính vật liệu</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c>
                  <a:txBody>
                    <a:bodyPr/>
                    <a:lstStyle/>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-Hạn chế ở các biên dạng phức tạp</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-Thời gian gia công sản phẩm lâu hơn</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sz="1400" u="none" strike="noStrike" cap="none">
                          <a:latin typeface="Times New Roman" panose="02020603050405020304"/>
                          <a:ea typeface="Times New Roman" panose="02020603050405020304"/>
                          <a:cs typeface="Times New Roman" panose="02020603050405020304"/>
                          <a:sym typeface="Times New Roman" panose="02020603050405020304"/>
                        </a:rPr>
                        <a:t>-Giá thành cao hơn</a:t>
                      </a: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endParaRPr sz="14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87500" marR="87500" marT="43750" marB="437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13"/>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DỤNG CỤ CẮT MCD</a:t>
            </a:r>
            <a:endPar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cxnSp>
        <p:nvCxnSpPr>
          <p:cNvPr id="267" name="Google Shape;267;p13"/>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68" name="Google Shape;268;p13"/>
          <p:cNvPicPr preferRelativeResize="0"/>
          <p:nvPr/>
        </p:nvPicPr>
        <p:blipFill rotWithShape="1">
          <a:blip r:embed="rId1"/>
          <a:srcRect/>
          <a:stretch>
            <a:fillRect/>
          </a:stretch>
        </p:blipFill>
        <p:spPr>
          <a:xfrm>
            <a:off x="429088" y="90840"/>
            <a:ext cx="635128" cy="731902"/>
          </a:xfrm>
          <a:prstGeom prst="rect">
            <a:avLst/>
          </a:prstGeom>
          <a:noFill/>
          <a:ln>
            <a:noFill/>
          </a:ln>
        </p:spPr>
      </p:pic>
      <p:sp>
        <p:nvSpPr>
          <p:cNvPr id="269" name="Google Shape;269;p13"/>
          <p:cNvSpPr txBox="1"/>
          <p:nvPr/>
        </p:nvSpPr>
        <p:spPr>
          <a:xfrm>
            <a:off x="28115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6. Phương pháp chế tạo</a:t>
            </a:r>
            <a:endPar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
        <p:nvSpPr>
          <p:cNvPr id="270" name="Google Shape;270;p13"/>
          <p:cNvSpPr txBox="1"/>
          <p:nvPr/>
        </p:nvSpPr>
        <p:spPr>
          <a:xfrm>
            <a:off x="1064216" y="4380399"/>
            <a:ext cx="3709200" cy="247713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*Phương pháp chế tạo bằng công nghệ Laser:</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Có thể gia công các biên dạng lưỡi cắt phức tạp</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Thời </a:t>
            </a:r>
            <a:r>
              <a:rPr lang="en-US">
                <a:solidFill>
                  <a:schemeClr val="dk1"/>
                </a:solidFill>
                <a:latin typeface="Times New Roman" panose="02020603050405020304" charset="0"/>
                <a:ea typeface="Calibri" panose="020F0502020204030204"/>
                <a:cs typeface="Times New Roman" panose="02020603050405020304" charset="0"/>
                <a:sym typeface="Calibri" panose="020F0502020204030204"/>
              </a:rPr>
              <a:t>gian</a:t>
            </a: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 tốc độ chế tạo nhanh </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 Chất lượng bề mặt khó ở mức hoàn hảo nhất</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Khó gia công vì độ cứng cao của MCD </a:t>
            </a:r>
            <a:r>
              <a:rPr lang="vi-VN" alt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 </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Khó kiểm soát, nhiệt độ cao của tia laser có thể làm ảnh hưởng đến cơ tính của vật liệu</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09220" algn="just" rtl="0">
              <a:spcBef>
                <a:spcPts val="0"/>
              </a:spcBef>
              <a:spcAft>
                <a:spcPts val="0"/>
              </a:spcAft>
              <a:buClr>
                <a:schemeClr val="dk1"/>
              </a:buClr>
              <a:buSzPts val="1400"/>
              <a:buFont typeface="Calibri" panose="020F0502020204030204"/>
              <a:buNone/>
            </a:pP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271" name="Google Shape;271;p13"/>
          <p:cNvPicPr preferRelativeResize="0"/>
          <p:nvPr/>
        </p:nvPicPr>
        <p:blipFill rotWithShape="1">
          <a:blip r:embed="rId2"/>
          <a:srcRect l="425" t="-2684" r="-424" b="24403"/>
          <a:stretch>
            <a:fillRect/>
          </a:stretch>
        </p:blipFill>
        <p:spPr>
          <a:xfrm>
            <a:off x="6859078" y="1988619"/>
            <a:ext cx="4003041" cy="2223494"/>
          </a:xfrm>
          <a:prstGeom prst="rect">
            <a:avLst/>
          </a:prstGeom>
          <a:noFill/>
          <a:ln>
            <a:noFill/>
          </a:ln>
        </p:spPr>
      </p:pic>
      <p:sp>
        <p:nvSpPr>
          <p:cNvPr id="272" name="Google Shape;272;p13"/>
          <p:cNvSpPr txBox="1"/>
          <p:nvPr/>
        </p:nvSpPr>
        <p:spPr>
          <a:xfrm>
            <a:off x="6868795" y="4292600"/>
            <a:ext cx="4591050" cy="2541905"/>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*Phương pháp chế tạo bằng công nghệ Mài:</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Độ chính xác cao (hạn chế ở các biên dạng phức tạp)</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Tốn thời gian, công đoạn hơn</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Chất lượng bề mặt cao, mịn, sắc nét và ổn định hơn</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Có thể chế tạo chiều dày lớn hơn phương pháp Laser </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198120" marR="0" lvl="0" indent="-198120" algn="just" rtl="0">
              <a:lnSpc>
                <a:spcPct val="150000"/>
              </a:lnSpc>
              <a:spcBef>
                <a:spcPts val="0"/>
              </a:spcBef>
              <a:spcAft>
                <a:spcPts val="0"/>
              </a:spcAft>
              <a:buClr>
                <a:schemeClr val="dk1"/>
              </a:buClr>
              <a:buSzPts val="1400"/>
              <a:buFont typeface="Calibri" panose="020F0502020204030204"/>
              <a:buChar char="-"/>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Khi chế tạo không sinh nhiệt độ cao, không làm ảnh hưởng đến cơ tính của vật liệu</a:t>
            </a:r>
            <a:endParaRPr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cxnSp>
        <p:nvCxnSpPr>
          <p:cNvPr id="273" name="Google Shape;273;p13"/>
          <p:cNvCxnSpPr/>
          <p:nvPr/>
        </p:nvCxnSpPr>
        <p:spPr>
          <a:xfrm>
            <a:off x="5834707" y="2214879"/>
            <a:ext cx="0" cy="4389014"/>
          </a:xfrm>
          <a:prstGeom prst="straightConnector1">
            <a:avLst/>
          </a:prstGeom>
          <a:noFill/>
          <a:ln w="9525" cap="flat" cmpd="sng">
            <a:solidFill>
              <a:schemeClr val="accent1"/>
            </a:solidFill>
            <a:prstDash val="solid"/>
            <a:miter lim="800000"/>
            <a:headEnd type="none" w="sm" len="sm"/>
            <a:tailEnd type="none" w="sm" len="sm"/>
          </a:ln>
        </p:spPr>
      </p:cxnSp>
      <p:sp>
        <p:nvSpPr>
          <p:cNvPr id="274" name="Google Shape;274;p13"/>
          <p:cNvSpPr txBox="1"/>
          <p:nvPr/>
        </p:nvSpPr>
        <p:spPr>
          <a:xfrm>
            <a:off x="281497" y="1525745"/>
            <a:ext cx="11185332" cy="64579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rPr>
              <a:t>*An Mi Tools áp dụng 2 công nghệ mài và công nghệ Laser tiên tiến nhất cùng hệ thống máy móc nhập khẩu hiện đại nhất để sản xuất những dụng cụ cắt MCD, PCD,... chất lượng và hiệu quả nhất đến tay khách hàng.</a:t>
            </a:r>
            <a:endParaRPr lang="en-US" sz="14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275" name="Google Shape;275;p13"/>
          <p:cNvPicPr preferRelativeResize="0"/>
          <p:nvPr/>
        </p:nvPicPr>
        <p:blipFill rotWithShape="1">
          <a:blip r:embed="rId3"/>
          <a:srcRect t="13171"/>
          <a:stretch>
            <a:fillRect/>
          </a:stretch>
        </p:blipFill>
        <p:spPr>
          <a:xfrm>
            <a:off x="918484" y="2204241"/>
            <a:ext cx="4000579" cy="21723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grpSp>
        <p:nvGrpSpPr>
          <p:cNvPr id="280" name="Google Shape;280;p14"/>
          <p:cNvGrpSpPr/>
          <p:nvPr/>
        </p:nvGrpSpPr>
        <p:grpSpPr>
          <a:xfrm>
            <a:off x="3782378" y="2755265"/>
            <a:ext cx="3406457" cy="2469833"/>
            <a:chOff x="6204" y="4178"/>
            <a:chExt cx="5364" cy="3890"/>
          </a:xfrm>
        </p:grpSpPr>
        <p:pic>
          <p:nvPicPr>
            <p:cNvPr id="281" name="Google Shape;281;p14"/>
            <p:cNvPicPr preferRelativeResize="0"/>
            <p:nvPr/>
          </p:nvPicPr>
          <p:blipFill rotWithShape="1">
            <a:blip r:embed="rId1"/>
            <a:srcRect l="18889" t="21537" r="20925" b="22214"/>
            <a:stretch>
              <a:fillRect/>
            </a:stretch>
          </p:blipFill>
          <p:spPr>
            <a:xfrm rot="5400000">
              <a:off x="6105" y="5046"/>
              <a:ext cx="3547" cy="1812"/>
            </a:xfrm>
            <a:prstGeom prst="rect">
              <a:avLst/>
            </a:prstGeom>
            <a:noFill/>
            <a:ln>
              <a:noFill/>
            </a:ln>
          </p:spPr>
        </p:pic>
        <p:pic>
          <p:nvPicPr>
            <p:cNvPr id="282" name="Google Shape;282;p14"/>
            <p:cNvPicPr preferRelativeResize="0"/>
            <p:nvPr/>
          </p:nvPicPr>
          <p:blipFill rotWithShape="1">
            <a:blip r:embed="rId2"/>
            <a:srcRect l="18334" t="25801" r="18332" b="21174"/>
            <a:stretch>
              <a:fillRect/>
            </a:stretch>
          </p:blipFill>
          <p:spPr>
            <a:xfrm rot="-5400000">
              <a:off x="7327" y="5179"/>
              <a:ext cx="3547" cy="1545"/>
            </a:xfrm>
            <a:prstGeom prst="rect">
              <a:avLst/>
            </a:prstGeom>
            <a:noFill/>
            <a:ln>
              <a:noFill/>
            </a:ln>
          </p:spPr>
        </p:pic>
        <p:pic>
          <p:nvPicPr>
            <p:cNvPr id="283" name="Google Shape;283;p14"/>
            <p:cNvPicPr preferRelativeResize="0"/>
            <p:nvPr/>
          </p:nvPicPr>
          <p:blipFill rotWithShape="1">
            <a:blip r:embed="rId3"/>
            <a:srcRect l="7259" t="14104" r="24741" b="31312"/>
            <a:stretch>
              <a:fillRect/>
            </a:stretch>
          </p:blipFill>
          <p:spPr>
            <a:xfrm rot="-5400000">
              <a:off x="9010" y="5179"/>
              <a:ext cx="3547" cy="1569"/>
            </a:xfrm>
            <a:prstGeom prst="rect">
              <a:avLst/>
            </a:prstGeom>
            <a:noFill/>
            <a:ln>
              <a:noFill/>
            </a:ln>
          </p:spPr>
        </p:pic>
        <p:pic>
          <p:nvPicPr>
            <p:cNvPr id="284" name="Google Shape;284;p14"/>
            <p:cNvPicPr preferRelativeResize="0"/>
            <p:nvPr/>
          </p:nvPicPr>
          <p:blipFill rotWithShape="1">
            <a:blip r:embed="rId4"/>
            <a:srcRect l="11999" t="16833" r="5185" b="21246"/>
            <a:stretch>
              <a:fillRect/>
            </a:stretch>
          </p:blipFill>
          <p:spPr>
            <a:xfrm rot="5400000">
              <a:off x="5120" y="5604"/>
              <a:ext cx="3547" cy="1380"/>
            </a:xfrm>
            <a:prstGeom prst="rect">
              <a:avLst/>
            </a:prstGeom>
            <a:noFill/>
            <a:ln>
              <a:noFill/>
            </a:ln>
          </p:spPr>
        </p:pic>
        <p:pic>
          <p:nvPicPr>
            <p:cNvPr id="285" name="Google Shape;285;p14"/>
            <p:cNvPicPr preferRelativeResize="0"/>
            <p:nvPr/>
          </p:nvPicPr>
          <p:blipFill rotWithShape="1">
            <a:blip r:embed="rId5"/>
            <a:srcRect l="22074" t="22847" r="11259" b="22847"/>
            <a:stretch>
              <a:fillRect/>
            </a:stretch>
          </p:blipFill>
          <p:spPr>
            <a:xfrm rot="5400000">
              <a:off x="8144" y="5211"/>
              <a:ext cx="3547" cy="1504"/>
            </a:xfrm>
            <a:prstGeom prst="rect">
              <a:avLst/>
            </a:prstGeom>
            <a:noFill/>
            <a:ln>
              <a:noFill/>
            </a:ln>
          </p:spPr>
        </p:pic>
      </p:grpSp>
      <p:pic>
        <p:nvPicPr>
          <p:cNvPr id="286" name="Google Shape;286;p14"/>
          <p:cNvPicPr preferRelativeResize="0"/>
          <p:nvPr/>
        </p:nvPicPr>
        <p:blipFill rotWithShape="1">
          <a:blip r:embed="rId6"/>
          <a:srcRect l="40554" t="39689" r="18439"/>
          <a:stretch>
            <a:fillRect/>
          </a:stretch>
        </p:blipFill>
        <p:spPr>
          <a:xfrm>
            <a:off x="8424816" y="2653263"/>
            <a:ext cx="2589838" cy="1983860"/>
          </a:xfrm>
          <a:prstGeom prst="rect">
            <a:avLst/>
          </a:prstGeom>
          <a:noFill/>
          <a:ln>
            <a:noFill/>
          </a:ln>
        </p:spPr>
      </p:pic>
      <p:sp>
        <p:nvSpPr>
          <p:cNvPr id="287" name="Google Shape;287;p14"/>
          <p:cNvSpPr txBox="1"/>
          <p:nvPr/>
        </p:nvSpPr>
        <p:spPr>
          <a:xfrm>
            <a:off x="4115831" y="4935383"/>
            <a:ext cx="2933511" cy="291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Mẫu thân dao - cán dao đặc biệt</a:t>
            </a:r>
            <a:endParaRPr sz="13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8" name="Google Shape;288;p14"/>
          <p:cNvSpPr txBox="1"/>
          <p:nvPr/>
        </p:nvSpPr>
        <p:spPr>
          <a:xfrm>
            <a:off x="8252979" y="4879660"/>
            <a:ext cx="2933511" cy="291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Mẫu dao hàn mảnh CVD/MCD</a:t>
            </a:r>
            <a:endParaRPr sz="13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0" name="Google Shape;290;p14"/>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291" name="Google Shape;291;p14"/>
          <p:cNvPicPr preferRelativeResize="0"/>
          <p:nvPr/>
        </p:nvPicPr>
        <p:blipFill rotWithShape="1">
          <a:blip r:embed="rId7"/>
          <a:srcRect/>
          <a:stretch>
            <a:fillRect/>
          </a:stretch>
        </p:blipFill>
        <p:spPr>
          <a:xfrm>
            <a:off x="429088" y="90840"/>
            <a:ext cx="635128" cy="731902"/>
          </a:xfrm>
          <a:prstGeom prst="rect">
            <a:avLst/>
          </a:prstGeom>
          <a:noFill/>
          <a:ln>
            <a:noFill/>
          </a:ln>
        </p:spPr>
      </p:pic>
      <p:sp>
        <p:nvSpPr>
          <p:cNvPr id="292" name="Google Shape;292;p14"/>
          <p:cNvSpPr txBox="1"/>
          <p:nvPr/>
        </p:nvSpPr>
        <p:spPr>
          <a:xfrm>
            <a:off x="263371" y="1139786"/>
            <a:ext cx="4961825" cy="299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3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7. Cán dao, thân dao, dao hàn mảnh CVD/MCD</a:t>
            </a:r>
            <a:endParaRPr sz="13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3" name="Google Shape;293;p14"/>
          <p:cNvSpPr txBox="1"/>
          <p:nvPr/>
        </p:nvSpPr>
        <p:spPr>
          <a:xfrm>
            <a:off x="263370" y="1584490"/>
            <a:ext cx="11665257" cy="60007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*An Mi Tools cung cấp và chế tạo tất cả các loại mảnh dao, cán dao, dao hàn tiêu chuẩn, phi tiêu chuẩn. Đối với các trường hợp đặc biệt, chúng tôi cung cấp dịch vụ tư vấn giải pháp, thiết kế, chế tạo theo yêu cầu kỹ thuật chuyên biệt của khách hàng và hỗ trợ tư vấn chế độ cắt, phương pháp gia công hiệu quả</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4" name="Google Shape;294;p14"/>
          <p:cNvSpPr txBox="1"/>
          <p:nvPr/>
        </p:nvSpPr>
        <p:spPr>
          <a:xfrm>
            <a:off x="263525" y="5414010"/>
            <a:ext cx="11664950" cy="1485900"/>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en-US"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Dịch vụ mài lại tại An Mi: </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300"/>
              <a:buFont typeface="Times New Roman" panose="02020603050405020304"/>
              <a:buChar char="-"/>
            </a:pPr>
            <a:r>
              <a:rPr lang="en-US" sz="1300">
                <a:solidFill>
                  <a:schemeClr val="dk1"/>
                </a:solidFill>
                <a:latin typeface="Times New Roman" panose="02020603050405020304"/>
                <a:ea typeface="Times New Roman" panose="02020603050405020304"/>
                <a:cs typeface="Times New Roman" panose="02020603050405020304"/>
                <a:sym typeface="Times New Roman" panose="02020603050405020304"/>
              </a:rPr>
              <a:t>Kiểm tra, đánh giá dụng cụ cũ bằng hệ thống máy đo, kính hiển vi </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300"/>
              <a:buFont typeface="Times New Roman" panose="02020603050405020304"/>
              <a:buChar char="-"/>
            </a:pPr>
            <a:r>
              <a:rPr lang="en-US" sz="1300">
                <a:solidFill>
                  <a:schemeClr val="dk1"/>
                </a:solidFill>
                <a:latin typeface="Times New Roman" panose="02020603050405020304"/>
                <a:ea typeface="Times New Roman" panose="02020603050405020304"/>
                <a:cs typeface="Times New Roman" panose="02020603050405020304"/>
                <a:sym typeface="Times New Roman" panose="02020603050405020304"/>
              </a:rPr>
              <a:t>Mài, tạo lại lưỡi cắt trên máy mài hay máy laser công nghệ cao</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50000"/>
              </a:lnSpc>
              <a:spcBef>
                <a:spcPts val="0"/>
              </a:spcBef>
              <a:spcAft>
                <a:spcPts val="0"/>
              </a:spcAft>
              <a:buClr>
                <a:schemeClr val="dk1"/>
              </a:buClr>
              <a:buSzPts val="1300"/>
              <a:buFont typeface="Times New Roman" panose="02020603050405020304"/>
              <a:buChar char="-"/>
            </a:pPr>
            <a:r>
              <a:rPr lang="en-US" sz="1300">
                <a:solidFill>
                  <a:schemeClr val="dk1"/>
                </a:solidFill>
                <a:latin typeface="Times New Roman" panose="02020603050405020304"/>
                <a:ea typeface="Times New Roman" panose="02020603050405020304"/>
                <a:cs typeface="Times New Roman" panose="02020603050405020304"/>
                <a:sym typeface="Times New Roman" panose="02020603050405020304"/>
              </a:rPr>
              <a:t>Kiểm tra chất lượng phục hổi </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50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95" name="Google Shape;295;p14"/>
          <p:cNvGrpSpPr/>
          <p:nvPr/>
        </p:nvGrpSpPr>
        <p:grpSpPr>
          <a:xfrm>
            <a:off x="779780" y="2606675"/>
            <a:ext cx="1863725" cy="2273300"/>
            <a:chOff x="1228" y="4105"/>
            <a:chExt cx="2935" cy="3580"/>
          </a:xfrm>
        </p:grpSpPr>
        <p:pic>
          <p:nvPicPr>
            <p:cNvPr id="296" name="Google Shape;296;p14"/>
            <p:cNvPicPr preferRelativeResize="0"/>
            <p:nvPr/>
          </p:nvPicPr>
          <p:blipFill rotWithShape="1">
            <a:blip r:embed="rId8"/>
            <a:srcRect r="65697"/>
            <a:stretch>
              <a:fillRect/>
            </a:stretch>
          </p:blipFill>
          <p:spPr>
            <a:xfrm>
              <a:off x="3408" y="4105"/>
              <a:ext cx="599" cy="1558"/>
            </a:xfrm>
            <a:prstGeom prst="rect">
              <a:avLst/>
            </a:prstGeom>
            <a:noFill/>
            <a:ln>
              <a:noFill/>
            </a:ln>
          </p:spPr>
        </p:pic>
        <p:pic>
          <p:nvPicPr>
            <p:cNvPr id="297" name="Google Shape;297;p14"/>
            <p:cNvPicPr preferRelativeResize="0"/>
            <p:nvPr/>
          </p:nvPicPr>
          <p:blipFill rotWithShape="1">
            <a:blip r:embed="rId8"/>
            <a:srcRect l="68336" t="31305" r="2152" b="27138"/>
            <a:stretch>
              <a:fillRect/>
            </a:stretch>
          </p:blipFill>
          <p:spPr>
            <a:xfrm>
              <a:off x="1366" y="4395"/>
              <a:ext cx="740" cy="929"/>
            </a:xfrm>
            <a:prstGeom prst="rect">
              <a:avLst/>
            </a:prstGeom>
            <a:noFill/>
            <a:ln>
              <a:noFill/>
            </a:ln>
          </p:spPr>
        </p:pic>
        <p:pic>
          <p:nvPicPr>
            <p:cNvPr id="298" name="Google Shape;298;p14"/>
            <p:cNvPicPr preferRelativeResize="0"/>
            <p:nvPr/>
          </p:nvPicPr>
          <p:blipFill rotWithShape="1">
            <a:blip r:embed="rId8"/>
            <a:srcRect l="33005" t="9489" r="30770" b="13718"/>
            <a:stretch>
              <a:fillRect/>
            </a:stretch>
          </p:blipFill>
          <p:spPr>
            <a:xfrm>
              <a:off x="2402" y="4351"/>
              <a:ext cx="608" cy="1150"/>
            </a:xfrm>
            <a:prstGeom prst="rect">
              <a:avLst/>
            </a:prstGeom>
            <a:noFill/>
            <a:ln>
              <a:noFill/>
            </a:ln>
          </p:spPr>
        </p:pic>
        <p:pic>
          <p:nvPicPr>
            <p:cNvPr id="299" name="Google Shape;299;p14"/>
            <p:cNvPicPr preferRelativeResize="0"/>
            <p:nvPr/>
          </p:nvPicPr>
          <p:blipFill rotWithShape="1">
            <a:blip r:embed="rId9"/>
            <a:srcRect t="18781"/>
            <a:stretch>
              <a:fillRect/>
            </a:stretch>
          </p:blipFill>
          <p:spPr>
            <a:xfrm>
              <a:off x="1228" y="5201"/>
              <a:ext cx="2935" cy="2484"/>
            </a:xfrm>
            <a:prstGeom prst="rect">
              <a:avLst/>
            </a:prstGeom>
            <a:noFill/>
            <a:ln>
              <a:noFill/>
            </a:ln>
          </p:spPr>
        </p:pic>
      </p:grpSp>
      <p:sp>
        <p:nvSpPr>
          <p:cNvPr id="300" name="Google Shape;300;p14"/>
          <p:cNvSpPr txBox="1"/>
          <p:nvPr/>
        </p:nvSpPr>
        <p:spPr>
          <a:xfrm>
            <a:off x="439924" y="4934956"/>
            <a:ext cx="2933511" cy="291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Mẫu mảnh dao CVD/MCD</a:t>
            </a:r>
            <a:endParaRPr sz="13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01" name="Google Shape;301;p14"/>
          <p:cNvPicPr preferRelativeResize="0"/>
          <p:nvPr/>
        </p:nvPicPr>
        <p:blipFill rotWithShape="1">
          <a:blip r:embed="rId10"/>
          <a:srcRect l="57600" t="63273" r="39130" b="30930"/>
          <a:stretch>
            <a:fillRect/>
          </a:stretch>
        </p:blipFill>
        <p:spPr>
          <a:xfrm>
            <a:off x="9501387" y="3428999"/>
            <a:ext cx="206493" cy="190659"/>
          </a:xfrm>
          <a:prstGeom prst="rect">
            <a:avLst/>
          </a:prstGeom>
          <a:noFill/>
          <a:ln>
            <a:noFill/>
          </a:ln>
        </p:spPr>
      </p:pic>
      <p:sp>
        <p:nvSpPr>
          <p:cNvPr id="266" name="Google Shape;266;p13"/>
          <p:cNvSpPr txBox="1"/>
          <p:nvPr/>
        </p:nvSpPr>
        <p:spPr>
          <a:xfrm>
            <a:off x="4244933" y="212974"/>
            <a:ext cx="3702133" cy="553720"/>
          </a:xfrm>
          <a:prstGeom prst="rect">
            <a:avLst/>
          </a:prstGeom>
          <a:noFill/>
          <a:ln>
            <a:noFill/>
          </a:ln>
        </p:spPr>
        <p:txBody>
          <a:bodyPr spcFirstLastPara="1" wrap="square" lIns="0" tIns="0" rIns="0" bIns="0" anchor="t" anchorCtr="0">
            <a:spAutoFit/>
          </a:bodyPr>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5"/>
          <p:cNvSpPr txBox="1"/>
          <p:nvPr/>
        </p:nvSpPr>
        <p:spPr>
          <a:xfrm>
            <a:off x="8942207" y="5623951"/>
            <a:ext cx="2998545" cy="112306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10" b="1">
                <a:solidFill>
                  <a:schemeClr val="dk1"/>
                </a:solidFill>
                <a:latin typeface="Arial" panose="020B0604020202020204"/>
                <a:ea typeface="Arial" panose="020B0604020202020204"/>
                <a:cs typeface="Arial" panose="020B0604020202020204"/>
                <a:sym typeface="Arial" panose="020B0604020202020204"/>
              </a:rPr>
              <a:t>Anmitools.com</a:t>
            </a:r>
            <a:endParaRPr sz="111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50000"/>
              </a:lnSpc>
              <a:spcBef>
                <a:spcPts val="0"/>
              </a:spcBef>
              <a:spcAft>
                <a:spcPts val="0"/>
              </a:spcAft>
              <a:buNone/>
            </a:pPr>
            <a:r>
              <a:rPr lang="en-US" sz="970">
                <a:solidFill>
                  <a:schemeClr val="dk1"/>
                </a:solidFill>
                <a:latin typeface="Arial" panose="020B0604020202020204"/>
                <a:ea typeface="Arial" panose="020B0604020202020204"/>
                <a:cs typeface="Arial" panose="020B0604020202020204"/>
                <a:sym typeface="Arial" panose="020B0604020202020204"/>
              </a:rPr>
              <a:t>Địa chỉ: L3, KCN Dệt may Phố Nối, Mỹ Hào, Hưng Yên</a:t>
            </a:r>
            <a:endParaRPr sz="97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50000"/>
              </a:lnSpc>
              <a:spcBef>
                <a:spcPts val="0"/>
              </a:spcBef>
              <a:spcAft>
                <a:spcPts val="0"/>
              </a:spcAft>
              <a:buNone/>
            </a:pPr>
            <a:r>
              <a:rPr lang="en-US" sz="970">
                <a:solidFill>
                  <a:schemeClr val="dk1"/>
                </a:solidFill>
                <a:latin typeface="Arial" panose="020B0604020202020204"/>
                <a:ea typeface="Arial" panose="020B0604020202020204"/>
                <a:cs typeface="Arial" panose="020B0604020202020204"/>
                <a:sym typeface="Arial" panose="020B0604020202020204"/>
              </a:rPr>
              <a:t>SDT: +84 915 192 325</a:t>
            </a:r>
            <a:endParaRPr sz="97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50000"/>
              </a:lnSpc>
              <a:spcBef>
                <a:spcPts val="0"/>
              </a:spcBef>
              <a:spcAft>
                <a:spcPts val="0"/>
              </a:spcAft>
              <a:buNone/>
            </a:pPr>
            <a:r>
              <a:rPr lang="en-US" sz="970">
                <a:solidFill>
                  <a:schemeClr val="dk1"/>
                </a:solidFill>
                <a:latin typeface="Arial" panose="020B0604020202020204"/>
                <a:ea typeface="Arial" panose="020B0604020202020204"/>
                <a:cs typeface="Arial" panose="020B0604020202020204"/>
                <a:sym typeface="Arial" panose="020B0604020202020204"/>
              </a:rPr>
              <a:t>Email: info@anmitools.com  </a:t>
            </a:r>
            <a:endParaRPr sz="970">
              <a:solidFill>
                <a:schemeClr val="dk1"/>
              </a:solidFill>
              <a:latin typeface="Arial" panose="020B0604020202020204"/>
              <a:ea typeface="Arial" panose="020B0604020202020204"/>
              <a:cs typeface="Arial" panose="020B0604020202020204"/>
              <a:sym typeface="Arial" panose="020B0604020202020204"/>
            </a:endParaRPr>
          </a:p>
        </p:txBody>
      </p:sp>
      <p:pic>
        <p:nvPicPr>
          <p:cNvPr id="307" name="Google Shape;307;p15"/>
          <p:cNvPicPr preferRelativeResize="0"/>
          <p:nvPr/>
        </p:nvPicPr>
        <p:blipFill rotWithShape="1">
          <a:blip r:embed="rId1"/>
          <a:srcRect/>
          <a:stretch>
            <a:fillRect/>
          </a:stretch>
        </p:blipFill>
        <p:spPr>
          <a:xfrm>
            <a:off x="0" y="0"/>
            <a:ext cx="12127345" cy="5266165"/>
          </a:xfrm>
          <a:prstGeom prst="rect">
            <a:avLst/>
          </a:prstGeom>
          <a:noFill/>
          <a:ln>
            <a:noFill/>
          </a:ln>
        </p:spPr>
      </p:pic>
      <p:sp>
        <p:nvSpPr>
          <p:cNvPr id="308" name="Google Shape;308;p15"/>
          <p:cNvSpPr/>
          <p:nvPr/>
        </p:nvSpPr>
        <p:spPr>
          <a:xfrm>
            <a:off x="0" y="0"/>
            <a:ext cx="12192000" cy="0"/>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333333"/>
              </a:buClr>
              <a:buSzPts val="1200"/>
              <a:buFont typeface="Roboto" panose="02000000000000000000"/>
              <a:buNone/>
            </a:pPr>
            <a:br>
              <a:rPr lang="en-US" sz="1200" b="0" i="0" u="none" strike="noStrike" cap="none">
                <a:solidFill>
                  <a:srgbClr val="333333"/>
                </a:solidFill>
                <a:latin typeface="Roboto" panose="02000000000000000000"/>
                <a:ea typeface="Roboto" panose="02000000000000000000"/>
                <a:cs typeface="Roboto" panose="02000000000000000000"/>
                <a:sym typeface="Roboto" panose="02000000000000000000"/>
              </a:rPr>
            </a:b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cxnSp>
        <p:nvCxnSpPr>
          <p:cNvPr id="313" name="Google Shape;313;p16"/>
          <p:cNvCxnSpPr/>
          <p:nvPr/>
        </p:nvCxnSpPr>
        <p:spPr>
          <a:xfrm>
            <a:off x="0" y="6376190"/>
            <a:ext cx="12192000" cy="0"/>
          </a:xfrm>
          <a:prstGeom prst="straightConnector1">
            <a:avLst/>
          </a:prstGeom>
          <a:noFill/>
          <a:ln w="15875" cap="flat" cmpd="sng">
            <a:solidFill>
              <a:srgbClr val="0C0C0C"/>
            </a:solidFill>
            <a:prstDash val="solid"/>
            <a:miter lim="800000"/>
            <a:headEnd type="none" w="sm" len="sm"/>
            <a:tailEnd type="none" w="sm" len="sm"/>
          </a:ln>
        </p:spPr>
      </p:cxnSp>
      <p:cxnSp>
        <p:nvCxnSpPr>
          <p:cNvPr id="314" name="Google Shape;314;p16"/>
          <p:cNvCxnSpPr/>
          <p:nvPr/>
        </p:nvCxnSpPr>
        <p:spPr>
          <a:xfrm>
            <a:off x="0" y="481810"/>
            <a:ext cx="12192000" cy="0"/>
          </a:xfrm>
          <a:prstGeom prst="straightConnector1">
            <a:avLst/>
          </a:prstGeom>
          <a:noFill/>
          <a:ln w="15875" cap="flat" cmpd="sng">
            <a:solidFill>
              <a:srgbClr val="0C0C0C"/>
            </a:solidFill>
            <a:prstDash val="solid"/>
            <a:miter lim="800000"/>
            <a:headEnd type="none" w="sm" len="sm"/>
            <a:tailEnd type="none" w="sm" len="sm"/>
          </a:ln>
        </p:spPr>
      </p:cxnSp>
      <p:sp>
        <p:nvSpPr>
          <p:cNvPr id="315" name="Google Shape;315;p16"/>
          <p:cNvSpPr txBox="1"/>
          <p:nvPr/>
        </p:nvSpPr>
        <p:spPr>
          <a:xfrm>
            <a:off x="6166486" y="4157467"/>
            <a:ext cx="6644639" cy="8299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3F3F3F"/>
                </a:solidFill>
                <a:latin typeface="Arial" panose="020B0604020202020204"/>
                <a:ea typeface="Arial" panose="020B0604020202020204"/>
                <a:cs typeface="Arial" panose="020B0604020202020204"/>
                <a:sym typeface="Arial" panose="020B0604020202020204"/>
              </a:rPr>
              <a:t>THANK YOU</a:t>
            </a:r>
            <a:endParaRPr sz="4800" b="1">
              <a:solidFill>
                <a:srgbClr val="3F3F3F"/>
              </a:solidFill>
              <a:latin typeface="Arial" panose="020B0604020202020204"/>
              <a:ea typeface="Arial" panose="020B0604020202020204"/>
              <a:cs typeface="Arial" panose="020B0604020202020204"/>
              <a:sym typeface="Arial" panose="020B0604020202020204"/>
            </a:endParaRPr>
          </a:p>
        </p:txBody>
      </p:sp>
      <p:pic>
        <p:nvPicPr>
          <p:cNvPr id="316" name="Google Shape;316;p16"/>
          <p:cNvPicPr preferRelativeResize="0"/>
          <p:nvPr/>
        </p:nvPicPr>
        <p:blipFill rotWithShape="1">
          <a:blip r:embed="rId1"/>
          <a:srcRect/>
          <a:stretch>
            <a:fillRect/>
          </a:stretch>
        </p:blipFill>
        <p:spPr>
          <a:xfrm>
            <a:off x="11124565" y="588010"/>
            <a:ext cx="899160" cy="1032510"/>
          </a:xfrm>
          <a:prstGeom prst="rect">
            <a:avLst/>
          </a:prstGeom>
          <a:noFill/>
          <a:ln>
            <a:noFill/>
          </a:ln>
        </p:spPr>
      </p:pic>
      <p:pic>
        <p:nvPicPr>
          <p:cNvPr id="317" name="Google Shape;317;p16"/>
          <p:cNvPicPr preferRelativeResize="0"/>
          <p:nvPr/>
        </p:nvPicPr>
        <p:blipFill rotWithShape="1">
          <a:blip r:embed="rId2"/>
          <a:srcRect t="1812"/>
          <a:stretch>
            <a:fillRect/>
          </a:stretch>
        </p:blipFill>
        <p:spPr>
          <a:xfrm>
            <a:off x="0" y="588010"/>
            <a:ext cx="6000750" cy="56362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cxnSp>
        <p:nvCxnSpPr>
          <p:cNvPr id="108" name="Google Shape;108;p2"/>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09" name="Google Shape;109;p2"/>
          <p:cNvPicPr preferRelativeResize="0"/>
          <p:nvPr/>
        </p:nvPicPr>
        <p:blipFill rotWithShape="1">
          <a:blip r:embed="rId1"/>
          <a:srcRect/>
          <a:stretch>
            <a:fillRect/>
          </a:stretch>
        </p:blipFill>
        <p:spPr>
          <a:xfrm>
            <a:off x="263371" y="52474"/>
            <a:ext cx="738231" cy="850715"/>
          </a:xfrm>
          <a:prstGeom prst="rect">
            <a:avLst/>
          </a:prstGeom>
          <a:noFill/>
          <a:ln>
            <a:noFill/>
          </a:ln>
        </p:spPr>
      </p:pic>
      <p:sp>
        <p:nvSpPr>
          <p:cNvPr id="110" name="Google Shape;110;p2"/>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DỤNG CỤ CẮT MCD</a:t>
            </a:r>
            <a:endParaRPr lang="en-US" sz="2400" b="1">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
        <p:nvSpPr>
          <p:cNvPr id="111" name="Google Shape;111;p2"/>
          <p:cNvSpPr/>
          <p:nvPr/>
        </p:nvSpPr>
        <p:spPr>
          <a:xfrm>
            <a:off x="692150" y="1618615"/>
            <a:ext cx="4669790" cy="4667885"/>
          </a:xfrm>
          <a:prstGeom prst="roundRect">
            <a:avLst>
              <a:gd name="adj" fmla="val 16667"/>
            </a:avLst>
          </a:prstGeom>
          <a:solidFill>
            <a:srgbClr val="ACB8CA"/>
          </a:solid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accent1"/>
              </a:buClr>
              <a:buSzPts val="2000"/>
              <a:buFont typeface="Calibri" panose="020F0502020204030204"/>
              <a:buNone/>
            </a:pPr>
            <a:r>
              <a:rPr lang="en-US" sz="2000" b="1" i="1" u="sng">
                <a:solidFill>
                  <a:schemeClr val="accent1"/>
                </a:solidFill>
                <a:latin typeface="Times New Roman" panose="02020603050405020304" charset="0"/>
                <a:ea typeface="Calibri" panose="020F0502020204030204"/>
                <a:cs typeface="Times New Roman" panose="02020603050405020304" charset="0"/>
                <a:sym typeface="Calibri" panose="020F0502020204030204"/>
              </a:rPr>
              <a:t>Khái niệm:</a:t>
            </a:r>
            <a:r>
              <a:rPr lang="en-US" sz="2000">
                <a:solidFill>
                  <a:schemeClr val="accent1"/>
                </a:solidFill>
                <a:latin typeface="Times New Roman" panose="02020603050405020304" charset="0"/>
                <a:ea typeface="Calibri" panose="020F0502020204030204"/>
                <a:cs typeface="Times New Roman" panose="02020603050405020304" charset="0"/>
                <a:sym typeface="Calibri" panose="020F0502020204030204"/>
              </a:rPr>
              <a:t> </a:t>
            </a:r>
            <a:br>
              <a:rPr lang="en-US" sz="2000">
                <a:solidFill>
                  <a:schemeClr val="dk1"/>
                </a:solidFill>
                <a:latin typeface="Times New Roman" panose="02020603050405020304" charset="0"/>
                <a:ea typeface="Calibri" panose="020F0502020204030204"/>
                <a:cs typeface="Times New Roman" panose="02020603050405020304" charset="0"/>
                <a:sym typeface="Calibri" panose="020F0502020204030204"/>
              </a:rPr>
            </a:br>
            <a:r>
              <a:rPr lang="en-US" sz="2000">
                <a:solidFill>
                  <a:schemeClr val="dk1"/>
                </a:solidFill>
                <a:latin typeface="Times New Roman" panose="02020603050405020304" charset="0"/>
                <a:ea typeface="Calibri" panose="020F0502020204030204"/>
                <a:cs typeface="Times New Roman" panose="02020603050405020304" charset="0"/>
                <a:sym typeface="Calibri" panose="020F0502020204030204"/>
              </a:rPr>
              <a:t>Kim cương là một dạng tinh thể đặc biệt của carbon, hình thành dưới điều kiện áp suất và nhiệt độ cực cao trong lòng Trái Đất. Nhờ cấu trúc mạng tinh thể lập phương hoàn hảo kim cương trở thành vật liệu có độ cứng hàng đầu cho đến thời điểm hiện tại.</a:t>
            </a:r>
            <a:endParaRPr sz="2000">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112" name="Google Shape;112;p2"/>
          <p:cNvPicPr preferRelativeResize="0"/>
          <p:nvPr/>
        </p:nvPicPr>
        <p:blipFill rotWithShape="1">
          <a:blip r:embed="rId2"/>
          <a:srcRect/>
          <a:stretch>
            <a:fillRect/>
          </a:stretch>
        </p:blipFill>
        <p:spPr>
          <a:xfrm>
            <a:off x="6472555" y="1791970"/>
            <a:ext cx="4754245" cy="4320540"/>
          </a:xfrm>
          <a:prstGeom prst="rect">
            <a:avLst/>
          </a:prstGeom>
          <a:noFill/>
          <a:ln>
            <a:noFill/>
          </a:ln>
        </p:spPr>
      </p:pic>
      <p:sp>
        <p:nvSpPr>
          <p:cNvPr id="113" name="Google Shape;113;p2"/>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Giới thiệu về vật liệu kim cương</a:t>
            </a:r>
            <a:endParaRPr lang="en-US" sz="1800" b="1"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cxnSp>
        <p:nvCxnSpPr>
          <p:cNvPr id="118" name="Google Shape;118;p3"/>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19" name="Google Shape;119;p3"/>
          <p:cNvPicPr preferRelativeResize="0"/>
          <p:nvPr/>
        </p:nvPicPr>
        <p:blipFill rotWithShape="1">
          <a:blip r:embed="rId1"/>
          <a:srcRect/>
          <a:stretch>
            <a:fillRect/>
          </a:stretch>
        </p:blipFill>
        <p:spPr>
          <a:xfrm>
            <a:off x="263371" y="52474"/>
            <a:ext cx="738231" cy="850715"/>
          </a:xfrm>
          <a:prstGeom prst="rect">
            <a:avLst/>
          </a:prstGeom>
          <a:noFill/>
          <a:ln>
            <a:noFill/>
          </a:ln>
        </p:spPr>
      </p:pic>
      <p:sp>
        <p:nvSpPr>
          <p:cNvPr id="120" name="Google Shape;120;p3"/>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21" name="Google Shape;121;p3"/>
          <p:cNvPicPr preferRelativeResize="0"/>
          <p:nvPr/>
        </p:nvPicPr>
        <p:blipFill rotWithShape="1">
          <a:blip r:embed="rId2"/>
          <a:srcRect/>
          <a:stretch>
            <a:fillRect/>
          </a:stretch>
        </p:blipFill>
        <p:spPr>
          <a:xfrm>
            <a:off x="0" y="1616290"/>
            <a:ext cx="4120070" cy="4115002"/>
          </a:xfrm>
          <a:prstGeom prst="rect">
            <a:avLst/>
          </a:prstGeom>
          <a:noFill/>
          <a:ln>
            <a:noFill/>
          </a:ln>
        </p:spPr>
      </p:pic>
      <p:pic>
        <p:nvPicPr>
          <p:cNvPr id="122" name="Google Shape;122;p3"/>
          <p:cNvPicPr preferRelativeResize="0"/>
          <p:nvPr/>
        </p:nvPicPr>
        <p:blipFill rotWithShape="1">
          <a:blip r:embed="rId3"/>
          <a:srcRect/>
          <a:stretch>
            <a:fillRect/>
          </a:stretch>
        </p:blipFill>
        <p:spPr>
          <a:xfrm>
            <a:off x="4120070" y="2216727"/>
            <a:ext cx="3413126" cy="3154347"/>
          </a:xfrm>
          <a:prstGeom prst="rect">
            <a:avLst/>
          </a:prstGeom>
          <a:noFill/>
          <a:ln>
            <a:noFill/>
          </a:ln>
        </p:spPr>
      </p:pic>
      <p:pic>
        <p:nvPicPr>
          <p:cNvPr id="123" name="Google Shape;123;p3"/>
          <p:cNvPicPr preferRelativeResize="0"/>
          <p:nvPr/>
        </p:nvPicPr>
        <p:blipFill rotWithShape="1">
          <a:blip r:embed="rId4"/>
          <a:srcRect l="2190"/>
          <a:stretch>
            <a:fillRect/>
          </a:stretch>
        </p:blipFill>
        <p:spPr>
          <a:xfrm>
            <a:off x="7533195" y="1344863"/>
            <a:ext cx="4395433" cy="44897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grpSp>
        <p:nvGrpSpPr>
          <p:cNvPr id="128" name="Google Shape;128;p4"/>
          <p:cNvGrpSpPr/>
          <p:nvPr/>
        </p:nvGrpSpPr>
        <p:grpSpPr>
          <a:xfrm>
            <a:off x="576580" y="1871980"/>
            <a:ext cx="5205095" cy="2077085"/>
            <a:chOff x="908" y="2948"/>
            <a:chExt cx="8197" cy="3271"/>
          </a:xfrm>
        </p:grpSpPr>
        <p:pic>
          <p:nvPicPr>
            <p:cNvPr id="129" name="Google Shape;129;p4"/>
            <p:cNvPicPr preferRelativeResize="0"/>
            <p:nvPr/>
          </p:nvPicPr>
          <p:blipFill rotWithShape="1">
            <a:blip r:embed="rId1"/>
            <a:srcRect t="20762" b="28328"/>
            <a:stretch>
              <a:fillRect/>
            </a:stretch>
          </p:blipFill>
          <p:spPr>
            <a:xfrm>
              <a:off x="908" y="3359"/>
              <a:ext cx="8197" cy="2860"/>
            </a:xfrm>
            <a:prstGeom prst="rect">
              <a:avLst/>
            </a:prstGeom>
            <a:noFill/>
            <a:ln>
              <a:noFill/>
            </a:ln>
          </p:spPr>
        </p:pic>
        <p:pic>
          <p:nvPicPr>
            <p:cNvPr id="130" name="Google Shape;130;p4"/>
            <p:cNvPicPr preferRelativeResize="0"/>
            <p:nvPr/>
          </p:nvPicPr>
          <p:blipFill rotWithShape="1">
            <a:blip r:embed="rId2"/>
            <a:srcRect l="7214" t="24770" r="8210" b="17624"/>
            <a:stretch>
              <a:fillRect/>
            </a:stretch>
          </p:blipFill>
          <p:spPr>
            <a:xfrm>
              <a:off x="2804" y="2948"/>
              <a:ext cx="3400" cy="1503"/>
            </a:xfrm>
            <a:prstGeom prst="rect">
              <a:avLst/>
            </a:prstGeom>
            <a:noFill/>
            <a:ln>
              <a:noFill/>
            </a:ln>
          </p:spPr>
        </p:pic>
      </p:grpSp>
      <p:sp>
        <p:nvSpPr>
          <p:cNvPr id="131" name="Google Shape;131;p4"/>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32" name="Google Shape;132;p4"/>
          <p:cNvGrpSpPr/>
          <p:nvPr/>
        </p:nvGrpSpPr>
        <p:grpSpPr>
          <a:xfrm>
            <a:off x="6410325" y="2132965"/>
            <a:ext cx="5051425" cy="1492250"/>
            <a:chOff x="10095" y="3359"/>
            <a:chExt cx="7955" cy="2350"/>
          </a:xfrm>
        </p:grpSpPr>
        <p:pic>
          <p:nvPicPr>
            <p:cNvPr id="133" name="Google Shape;133;p4"/>
            <p:cNvPicPr preferRelativeResize="0"/>
            <p:nvPr/>
          </p:nvPicPr>
          <p:blipFill rotWithShape="1">
            <a:blip r:embed="rId3"/>
            <a:srcRect r="5249"/>
            <a:stretch>
              <a:fillRect/>
            </a:stretch>
          </p:blipFill>
          <p:spPr>
            <a:xfrm>
              <a:off x="10095" y="3359"/>
              <a:ext cx="4311" cy="2350"/>
            </a:xfrm>
            <a:prstGeom prst="rect">
              <a:avLst/>
            </a:prstGeom>
            <a:noFill/>
            <a:ln>
              <a:noFill/>
            </a:ln>
          </p:spPr>
        </p:pic>
        <p:pic>
          <p:nvPicPr>
            <p:cNvPr id="134" name="Google Shape;134;p4"/>
            <p:cNvPicPr preferRelativeResize="0"/>
            <p:nvPr/>
          </p:nvPicPr>
          <p:blipFill rotWithShape="1">
            <a:blip r:embed="rId4"/>
            <a:srcRect/>
            <a:stretch>
              <a:fillRect/>
            </a:stretch>
          </p:blipFill>
          <p:spPr>
            <a:xfrm>
              <a:off x="14657" y="4091"/>
              <a:ext cx="3393" cy="1542"/>
            </a:xfrm>
            <a:prstGeom prst="rect">
              <a:avLst/>
            </a:prstGeom>
            <a:noFill/>
            <a:ln>
              <a:noFill/>
            </a:ln>
          </p:spPr>
        </p:pic>
      </p:grpSp>
      <p:sp>
        <p:nvSpPr>
          <p:cNvPr id="135" name="Google Shape;135;p4"/>
          <p:cNvSpPr txBox="1"/>
          <p:nvPr/>
        </p:nvSpPr>
        <p:spPr>
          <a:xfrm>
            <a:off x="6410472" y="3949078"/>
            <a:ext cx="5205070" cy="258508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*MCD (Monocrystalline Diamond): Kim cương đơn tinh thể, vật liệu có độ cứng rất cao, được sản xuất từ</a:t>
            </a:r>
            <a:r>
              <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vi-VN" altLang="en-US" sz="16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“mầm”</a:t>
            </a: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kim cương tinh khiết </a:t>
            </a:r>
            <a:r>
              <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có</a:t>
            </a: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cấu trúc đơn tinh thể.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50000"/>
              </a:lnSpc>
              <a:spcBef>
                <a:spcPts val="0"/>
              </a:spcBef>
              <a:spcAft>
                <a:spcPts val="0"/>
              </a:spcAft>
              <a:buNone/>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MCD có độ cứng tương đương kim cương tự nhiên nên có khả năng gia công được các vật liệu có độ cứng cao và khó gia công. MCD hiệu quả với các chi tiết cần bề mặt hoàn thiện và độ chính xác cao.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6" name="Google Shape;136;p4"/>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37" name="Google Shape;137;p4"/>
          <p:cNvPicPr preferRelativeResize="0"/>
          <p:nvPr/>
        </p:nvPicPr>
        <p:blipFill rotWithShape="1">
          <a:blip r:embed="rId5"/>
          <a:srcRect/>
          <a:stretch>
            <a:fillRect/>
          </a:stretch>
        </p:blipFill>
        <p:spPr>
          <a:xfrm>
            <a:off x="429088" y="90840"/>
            <a:ext cx="635128" cy="731902"/>
          </a:xfrm>
          <a:prstGeom prst="rect">
            <a:avLst/>
          </a:prstGeom>
          <a:noFill/>
          <a:ln>
            <a:noFill/>
          </a:ln>
        </p:spPr>
      </p:pic>
      <p:sp>
        <p:nvSpPr>
          <p:cNvPr id="138" name="Google Shape;138;p4"/>
          <p:cNvSpPr txBox="1"/>
          <p:nvPr/>
        </p:nvSpPr>
        <p:spPr>
          <a:xfrm>
            <a:off x="576580" y="4043680"/>
            <a:ext cx="5139690" cy="2040890"/>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*CVD (Chemical Vapor Deposition): </a:t>
            </a:r>
            <a:r>
              <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là một phương pháp tổng hợp kim cương MCD</a:t>
            </a:r>
            <a:r>
              <a:rPr 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được tạo thành thông qua quá trình lắng đọng hơi hóa học. </a:t>
            </a:r>
            <a:r>
              <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Phương pháp CVD giúp cho kim cương nhân tạo MCD có cơ tính gần như kim cương tự nhiên ND với độ tinh khiết cực </a:t>
            </a:r>
            <a:r>
              <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cao. </a:t>
            </a:r>
            <a:endPar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50000"/>
              </a:lnSpc>
              <a:spcBef>
                <a:spcPts val="0"/>
              </a:spcBef>
              <a:spcAft>
                <a:spcPts val="0"/>
              </a:spcAft>
              <a:buNone/>
            </a:pPr>
            <a:endParaRPr lang="vi-VN" altLang="en-US"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9" name="Google Shape;139;p4"/>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1. Giới thiệu vật liệu</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Left-Right Arrow 1"/>
          <p:cNvSpPr/>
          <p:nvPr/>
        </p:nvSpPr>
        <p:spPr>
          <a:xfrm>
            <a:off x="5173345" y="2708910"/>
            <a:ext cx="1339215" cy="621665"/>
          </a:xfrm>
          <a:prstGeom prst="leftRightArrow">
            <a:avLst/>
          </a:prstGeom>
          <a:solidFill>
            <a:schemeClr val="accent2">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 name="Group 34"/>
          <p:cNvGrpSpPr/>
          <p:nvPr/>
        </p:nvGrpSpPr>
        <p:grpSpPr>
          <a:xfrm>
            <a:off x="2263775" y="1163320"/>
            <a:ext cx="7519035" cy="5431790"/>
            <a:chOff x="10394" y="765"/>
            <a:chExt cx="8392" cy="9072"/>
          </a:xfrm>
        </p:grpSpPr>
        <p:sp>
          <p:nvSpPr>
            <p:cNvPr id="2" name="Rectangles 1"/>
            <p:cNvSpPr/>
            <p:nvPr/>
          </p:nvSpPr>
          <p:spPr>
            <a:xfrm>
              <a:off x="10394" y="765"/>
              <a:ext cx="8392" cy="9072"/>
            </a:xfrm>
            <a:prstGeom prst="rect">
              <a:avLst/>
            </a:prstGeom>
            <a:solidFill>
              <a:schemeClr val="accent4">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ectangles 2"/>
            <p:cNvSpPr/>
            <p:nvPr/>
          </p:nvSpPr>
          <p:spPr>
            <a:xfrm>
              <a:off x="13003" y="1218"/>
              <a:ext cx="3288" cy="907"/>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b="1">
                  <a:latin typeface="Times New Roman" panose="02020603050405020304" charset="0"/>
                  <a:cs typeface="Times New Roman" panose="02020603050405020304" charset="0"/>
                </a:rPr>
                <a:t>KIM CƯƠNG MCD</a:t>
              </a:r>
              <a:endParaRPr lang="vi-VN" altLang="en-US" b="1">
                <a:latin typeface="Times New Roman" panose="02020603050405020304" charset="0"/>
                <a:cs typeface="Times New Roman" panose="02020603050405020304" charset="0"/>
              </a:endParaRPr>
            </a:p>
          </p:txBody>
        </p:sp>
        <p:cxnSp>
          <p:nvCxnSpPr>
            <p:cNvPr id="4" name="Straight Connector 3"/>
            <p:cNvCxnSpPr/>
            <p:nvPr/>
          </p:nvCxnSpPr>
          <p:spPr>
            <a:xfrm>
              <a:off x="14590" y="2125"/>
              <a:ext cx="0" cy="79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a:off x="13343" y="2919"/>
              <a:ext cx="2494"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7" name="Rounded Rectangle 6"/>
            <p:cNvSpPr/>
            <p:nvPr/>
          </p:nvSpPr>
          <p:spPr>
            <a:xfrm>
              <a:off x="10508" y="2466"/>
              <a:ext cx="2835" cy="793"/>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a:t>CVD </a:t>
              </a:r>
              <a:endParaRPr lang="vi-VN" altLang="en-US"/>
            </a:p>
          </p:txBody>
        </p:sp>
        <p:sp>
          <p:nvSpPr>
            <p:cNvPr id="11" name="Rounded Rectangle 10"/>
            <p:cNvSpPr/>
            <p:nvPr/>
          </p:nvSpPr>
          <p:spPr>
            <a:xfrm>
              <a:off x="15837" y="2579"/>
              <a:ext cx="2835" cy="793"/>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a:t>HPHT</a:t>
              </a:r>
              <a:endParaRPr lang="vi-VN" altLang="en-US"/>
            </a:p>
          </p:txBody>
        </p:sp>
        <p:cxnSp>
          <p:nvCxnSpPr>
            <p:cNvPr id="14" name="Straight Connector 13"/>
            <p:cNvCxnSpPr/>
            <p:nvPr/>
          </p:nvCxnSpPr>
          <p:spPr>
            <a:xfrm>
              <a:off x="11926" y="3259"/>
              <a:ext cx="0" cy="79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Straight Connector 14"/>
            <p:cNvCxnSpPr/>
            <p:nvPr/>
          </p:nvCxnSpPr>
          <p:spPr>
            <a:xfrm>
              <a:off x="17254" y="3372"/>
              <a:ext cx="0" cy="79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6" name="Rounded Rectangle 15"/>
            <p:cNvSpPr/>
            <p:nvPr/>
          </p:nvSpPr>
          <p:spPr>
            <a:xfrm>
              <a:off x="10508" y="4053"/>
              <a:ext cx="2835" cy="793"/>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a:t>Không ch</a:t>
              </a:r>
              <a:r>
                <a:rPr lang="vi-VN" altLang="en-US"/>
                <a:t>ứa tạp chất (Trắng </a:t>
              </a:r>
              <a:r>
                <a:rPr lang="vi-VN" altLang="en-US"/>
                <a:t>trong)</a:t>
              </a:r>
              <a:endParaRPr lang="vi-VN" altLang="en-US"/>
            </a:p>
          </p:txBody>
        </p:sp>
        <p:sp>
          <p:nvSpPr>
            <p:cNvPr id="18" name="Rounded Rectangle 17"/>
            <p:cNvSpPr/>
            <p:nvPr/>
          </p:nvSpPr>
          <p:spPr>
            <a:xfrm>
              <a:off x="15837" y="4167"/>
              <a:ext cx="2835" cy="793"/>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a:t>Có Nitrogen </a:t>
              </a:r>
              <a:r>
                <a:rPr lang="vi-VN" altLang="en-US"/>
                <a:t>dư </a:t>
              </a:r>
              <a:endParaRPr lang="vi-VN" altLang="en-US"/>
            </a:p>
          </p:txBody>
        </p:sp>
        <p:pic>
          <p:nvPicPr>
            <p:cNvPr id="21" name="Picture 20"/>
            <p:cNvPicPr>
              <a:picLocks noChangeAspect="1"/>
            </p:cNvPicPr>
            <p:nvPr/>
          </p:nvPicPr>
          <p:blipFill>
            <a:blip r:embed="rId1"/>
            <a:stretch>
              <a:fillRect/>
            </a:stretch>
          </p:blipFill>
          <p:spPr>
            <a:xfrm>
              <a:off x="10848" y="5710"/>
              <a:ext cx="2167" cy="1245"/>
            </a:xfrm>
            <a:prstGeom prst="rect">
              <a:avLst/>
            </a:prstGeom>
            <a:ln>
              <a:solidFill>
                <a:schemeClr val="tx1"/>
              </a:solidFill>
            </a:ln>
          </p:spPr>
        </p:pic>
        <p:pic>
          <p:nvPicPr>
            <p:cNvPr id="23" name="Picture 22"/>
            <p:cNvPicPr>
              <a:picLocks noChangeAspect="1"/>
            </p:cNvPicPr>
            <p:nvPr/>
          </p:nvPicPr>
          <p:blipFill>
            <a:blip r:embed="rId2"/>
            <a:stretch>
              <a:fillRect/>
            </a:stretch>
          </p:blipFill>
          <p:spPr>
            <a:xfrm>
              <a:off x="15761" y="5755"/>
              <a:ext cx="2912" cy="1234"/>
            </a:xfrm>
            <a:prstGeom prst="rect">
              <a:avLst/>
            </a:prstGeom>
            <a:ln>
              <a:solidFill>
                <a:schemeClr val="tx1"/>
              </a:solidFill>
            </a:ln>
          </p:spPr>
        </p:pic>
        <p:sp>
          <p:nvSpPr>
            <p:cNvPr id="25" name="Rounded Rectangle 24"/>
            <p:cNvSpPr/>
            <p:nvPr/>
          </p:nvSpPr>
          <p:spPr>
            <a:xfrm>
              <a:off x="10621" y="7441"/>
              <a:ext cx="2953" cy="899"/>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vi-VN" altLang="en-US"/>
                <a:t>Xử lý sau khi </a:t>
              </a:r>
              <a:r>
                <a:rPr lang="vi-VN" altLang="en-US"/>
                <a:t>CVD</a:t>
              </a:r>
              <a:endParaRPr lang="vi-VN" altLang="en-US"/>
            </a:p>
          </p:txBody>
        </p:sp>
        <p:cxnSp>
          <p:nvCxnSpPr>
            <p:cNvPr id="26" name="Straight Connector 25"/>
            <p:cNvCxnSpPr>
              <a:stCxn id="16" idx="2"/>
              <a:endCxn id="21" idx="0"/>
            </p:cNvCxnSpPr>
            <p:nvPr/>
          </p:nvCxnSpPr>
          <p:spPr>
            <a:xfrm>
              <a:off x="11926" y="4846"/>
              <a:ext cx="6" cy="86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9" name="Straight Connector 28"/>
            <p:cNvCxnSpPr/>
            <p:nvPr/>
          </p:nvCxnSpPr>
          <p:spPr>
            <a:xfrm>
              <a:off x="17198" y="4960"/>
              <a:ext cx="0" cy="79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30" name="Picture 29"/>
            <p:cNvPicPr>
              <a:picLocks noChangeAspect="1"/>
            </p:cNvPicPr>
            <p:nvPr/>
          </p:nvPicPr>
          <p:blipFill>
            <a:blip r:embed="rId3"/>
            <a:stretch>
              <a:fillRect/>
            </a:stretch>
          </p:blipFill>
          <p:spPr>
            <a:xfrm>
              <a:off x="10621" y="8612"/>
              <a:ext cx="2978" cy="924"/>
            </a:xfrm>
            <a:prstGeom prst="rect">
              <a:avLst/>
            </a:prstGeom>
            <a:ln>
              <a:solidFill>
                <a:schemeClr val="tx1"/>
              </a:solidFill>
            </a:ln>
          </p:spPr>
        </p:pic>
      </p:grpSp>
      <p:sp>
        <p:nvSpPr>
          <p:cNvPr id="162" name="Google Shape;162;p6"/>
          <p:cNvSpPr txBox="1"/>
          <p:nvPr/>
        </p:nvSpPr>
        <p:spPr>
          <a:xfrm>
            <a:off x="4244933" y="212974"/>
            <a:ext cx="3702133" cy="553720"/>
          </a:xfrm>
          <a:prstGeom prst="rect">
            <a:avLst/>
          </a:prstGeom>
          <a:noFill/>
          <a:ln>
            <a:noFill/>
          </a:ln>
        </p:spPr>
        <p:txBody>
          <a:bodyPr spcFirstLastPara="1" wrap="square" lIns="0" tIns="0" rIns="0" bIns="0" anchor="t" anchorCtr="0">
            <a:spAutoFit/>
          </a:bodyPr>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63" name="Google Shape;163;p6"/>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64" name="Google Shape;164;p6"/>
          <p:cNvPicPr preferRelativeResize="0"/>
          <p:nvPr/>
        </p:nvPicPr>
        <p:blipFill rotWithShape="1">
          <a:blip r:embed="rId4"/>
          <a:srcRect/>
          <a:stretch>
            <a:fillRect/>
          </a:stretch>
        </p:blipFill>
        <p:spPr>
          <a:xfrm>
            <a:off x="429088" y="90840"/>
            <a:ext cx="635128" cy="7319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pic>
        <p:nvPicPr>
          <p:cNvPr id="144" name="Google Shape;144;p5"/>
          <p:cNvPicPr preferRelativeResize="0"/>
          <p:nvPr/>
        </p:nvPicPr>
        <p:blipFill rotWithShape="1">
          <a:blip r:embed="rId1"/>
          <a:srcRect t="19777"/>
          <a:stretch>
            <a:fillRect/>
          </a:stretch>
        </p:blipFill>
        <p:spPr>
          <a:xfrm>
            <a:off x="263371" y="2367211"/>
            <a:ext cx="5251925" cy="2512381"/>
          </a:xfrm>
          <a:prstGeom prst="rect">
            <a:avLst/>
          </a:prstGeom>
          <a:noFill/>
          <a:ln>
            <a:noFill/>
          </a:ln>
        </p:spPr>
      </p:pic>
      <p:pic>
        <p:nvPicPr>
          <p:cNvPr id="145" name="Google Shape;145;p5"/>
          <p:cNvPicPr preferRelativeResize="0"/>
          <p:nvPr/>
        </p:nvPicPr>
        <p:blipFill rotWithShape="1">
          <a:blip r:embed="rId2"/>
          <a:srcRect/>
          <a:stretch>
            <a:fillRect/>
          </a:stretch>
        </p:blipFill>
        <p:spPr>
          <a:xfrm>
            <a:off x="6004821" y="2404572"/>
            <a:ext cx="5832966" cy="2437657"/>
          </a:xfrm>
          <a:prstGeom prst="rect">
            <a:avLst/>
          </a:prstGeom>
          <a:noFill/>
          <a:ln>
            <a:noFill/>
          </a:ln>
        </p:spPr>
      </p:pic>
      <p:sp>
        <p:nvSpPr>
          <p:cNvPr id="146" name="Google Shape;146;p5"/>
          <p:cNvSpPr txBox="1"/>
          <p:nvPr/>
        </p:nvSpPr>
        <p:spPr>
          <a:xfrm>
            <a:off x="826225" y="4892909"/>
            <a:ext cx="3488323" cy="700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Biểu đồ tỉ lệ ứng dụng vật liệu MCD/CVD trong chế tạo máy và dụng cụ cắt</a:t>
            </a:r>
            <a:endParaRPr sz="14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7" name="Google Shape;147;p5"/>
          <p:cNvSpPr txBox="1"/>
          <p:nvPr/>
        </p:nvSpPr>
        <p:spPr>
          <a:xfrm>
            <a:off x="7050626" y="4892909"/>
            <a:ext cx="4206259" cy="700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Biểu đồ tỉ lệ tăng trưởng và dự kiến tăng trưởng của thị trường vật liệu MCD/CVD qua từng năm</a:t>
            </a:r>
            <a:endParaRPr sz="14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8" name="Google Shape;148;p5"/>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9" name="Google Shape;149;p5"/>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50" name="Google Shape;150;p5"/>
          <p:cNvPicPr preferRelativeResize="0"/>
          <p:nvPr/>
        </p:nvPicPr>
        <p:blipFill rotWithShape="1">
          <a:blip r:embed="rId3"/>
          <a:srcRect/>
          <a:stretch>
            <a:fillRect/>
          </a:stretch>
        </p:blipFill>
        <p:spPr>
          <a:xfrm>
            <a:off x="429088" y="90840"/>
            <a:ext cx="635128" cy="731902"/>
          </a:xfrm>
          <a:prstGeom prst="rect">
            <a:avLst/>
          </a:prstGeom>
          <a:noFill/>
          <a:ln>
            <a:noFill/>
          </a:ln>
        </p:spPr>
      </p:pic>
      <p:sp>
        <p:nvSpPr>
          <p:cNvPr id="151" name="Google Shape;151;p5"/>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2. Mức độ phổ biến</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7" name="Google Shape;157;p6"/>
          <p:cNvSpPr txBox="1"/>
          <p:nvPr/>
        </p:nvSpPr>
        <p:spPr>
          <a:xfrm>
            <a:off x="213629" y="1526975"/>
            <a:ext cx="6029367" cy="105918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b="1">
                <a:solidFill>
                  <a:schemeClr val="dk1"/>
                </a:solidFill>
                <a:latin typeface="Times New Roman" panose="02020603050405020304"/>
                <a:ea typeface="Times New Roman" panose="02020603050405020304"/>
                <a:cs typeface="Times New Roman" panose="02020603050405020304"/>
                <a:sym typeface="Times New Roman" panose="02020603050405020304"/>
              </a:rPr>
              <a:t>Ứng dụng: </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Gia công các vật liệu thép, nhôm, đồng, hợp kim nhôm, hợp kim titan, niken, composite và gốm</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biên dạng không liên tục</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Trong các lĩnh vực công nghiệp ô tô, hàng không, điện tử, đặc biệt trong ngành quang học.</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8" name="Google Shape;158;p6"/>
          <p:cNvSpPr txBox="1"/>
          <p:nvPr/>
        </p:nvSpPr>
        <p:spPr>
          <a:xfrm>
            <a:off x="295358" y="4278048"/>
            <a:ext cx="5915382" cy="2223494"/>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Ưu điểm:</a:t>
            </a:r>
            <a:endParaRPr sz="1400" b="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 Độ cứng cao</a:t>
            </a:r>
            <a:r>
              <a:rPr lang="en-US" sz="1400">
                <a:solidFill>
                  <a:schemeClr val="dk1"/>
                </a:solidFill>
                <a:latin typeface="Calibri" panose="020F0502020204030204"/>
                <a:ea typeface="Calibri" panose="020F0502020204030204"/>
                <a:cs typeface="Calibri" panose="020F0502020204030204"/>
                <a:sym typeface="Calibri" panose="020F0502020204030204"/>
              </a:rPr>
              <a:t>: Có khả năng cắt gọt và hiệu suất tuyệt vời, tạo chất lượng bề mặt gương ngay trên máy tiện thông thường và ngay cả với các vật liệu như gốm, sứ,...</a:t>
            </a:r>
            <a:endParaRPr sz="14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 Khả năng chống mài mòn: </a:t>
            </a:r>
            <a:r>
              <a:rPr lang="en-US" sz="1400">
                <a:solidFill>
                  <a:schemeClr val="dk1"/>
                </a:solidFill>
                <a:latin typeface="Calibri" panose="020F0502020204030204"/>
                <a:ea typeface="Calibri" panose="020F0502020204030204"/>
                <a:cs typeface="Calibri" panose="020F0502020204030204"/>
                <a:sym typeface="Calibri" panose="020F0502020204030204"/>
              </a:rPr>
              <a:t>Với tính chất đơn tinh thể, MCD duy trì độ sắc bén rất lâu, giúp tăng tuổi thọ dụng cụ cắt.(cao gấp 5 -10 lần PCD hay Carbide)</a:t>
            </a:r>
            <a:endParaRPr sz="14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 Khả năng gia công chính xác cao</a:t>
            </a:r>
            <a:r>
              <a:rPr lang="en-US" sz="1400">
                <a:solidFill>
                  <a:schemeClr val="dk1"/>
                </a:solidFill>
                <a:latin typeface="Calibri" panose="020F0502020204030204"/>
                <a:ea typeface="Calibri" panose="020F0502020204030204"/>
                <a:cs typeface="Calibri" panose="020F0502020204030204"/>
                <a:sym typeface="Calibri" panose="020F0502020204030204"/>
              </a:rPr>
              <a:t>: MCD có thể gia công các chi tiết với độ chính xác và chất lượng bề mặt tốt nhất.</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59" name="Google Shape;159;p6"/>
          <p:cNvPicPr preferRelativeResize="0"/>
          <p:nvPr/>
        </p:nvPicPr>
        <p:blipFill rotWithShape="1">
          <a:blip r:embed="rId1"/>
          <a:srcRect/>
          <a:stretch>
            <a:fillRect/>
          </a:stretch>
        </p:blipFill>
        <p:spPr>
          <a:xfrm>
            <a:off x="286647" y="2708214"/>
            <a:ext cx="1644949" cy="1460420"/>
          </a:xfrm>
          <a:prstGeom prst="rect">
            <a:avLst/>
          </a:prstGeom>
          <a:noFill/>
          <a:ln>
            <a:noFill/>
          </a:ln>
        </p:spPr>
      </p:pic>
      <p:pic>
        <p:nvPicPr>
          <p:cNvPr id="160" name="Google Shape;160;p6"/>
          <p:cNvPicPr preferRelativeResize="0"/>
          <p:nvPr/>
        </p:nvPicPr>
        <p:blipFill rotWithShape="1">
          <a:blip r:embed="rId2"/>
          <a:srcRect/>
          <a:stretch>
            <a:fillRect/>
          </a:stretch>
        </p:blipFill>
        <p:spPr>
          <a:xfrm>
            <a:off x="4438439" y="2708214"/>
            <a:ext cx="1804558" cy="1460420"/>
          </a:xfrm>
          <a:prstGeom prst="rect">
            <a:avLst/>
          </a:prstGeom>
          <a:noFill/>
          <a:ln>
            <a:noFill/>
          </a:ln>
        </p:spPr>
      </p:pic>
      <p:pic>
        <p:nvPicPr>
          <p:cNvPr id="161" name="Google Shape;161;p6"/>
          <p:cNvPicPr preferRelativeResize="0"/>
          <p:nvPr/>
        </p:nvPicPr>
        <p:blipFill rotWithShape="1">
          <a:blip r:embed="rId3"/>
          <a:srcRect/>
          <a:stretch>
            <a:fillRect/>
          </a:stretch>
        </p:blipFill>
        <p:spPr>
          <a:xfrm>
            <a:off x="2314362" y="2708214"/>
            <a:ext cx="1804559" cy="1489430"/>
          </a:xfrm>
          <a:prstGeom prst="rect">
            <a:avLst/>
          </a:prstGeom>
          <a:noFill/>
          <a:ln>
            <a:noFill/>
          </a:ln>
        </p:spPr>
      </p:pic>
      <p:sp>
        <p:nvSpPr>
          <p:cNvPr id="162" name="Google Shape;162;p6"/>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63" name="Google Shape;163;p6"/>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64" name="Google Shape;164;p6"/>
          <p:cNvPicPr preferRelativeResize="0"/>
          <p:nvPr/>
        </p:nvPicPr>
        <p:blipFill rotWithShape="1">
          <a:blip r:embed="rId4"/>
          <a:srcRect/>
          <a:stretch>
            <a:fillRect/>
          </a:stretch>
        </p:blipFill>
        <p:spPr>
          <a:xfrm>
            <a:off x="429088" y="90840"/>
            <a:ext cx="635128" cy="731902"/>
          </a:xfrm>
          <a:prstGeom prst="rect">
            <a:avLst/>
          </a:prstGeom>
          <a:noFill/>
          <a:ln>
            <a:noFill/>
          </a:ln>
        </p:spPr>
      </p:pic>
      <p:sp>
        <p:nvSpPr>
          <p:cNvPr id="165" name="Google Shape;165;p6"/>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3. Ứng dụng chung – ưu điểm MCD</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HTHP</a:t>
            </a:r>
            <a:endPar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p:nvPr/>
        </p:nvPicPr>
        <p:blipFill>
          <a:blip/>
          <a:stretch>
            <a:fillRect/>
          </a:stretch>
        </p:blipFill>
        <p:spPr>
          <a:xfrm>
            <a:off x="5905500" y="3238500"/>
            <a:ext cx="381000" cy="381000"/>
          </a:xfrm>
          <a:prstGeom prst="rect">
            <a:avLst/>
          </a:prstGeom>
        </p:spPr>
      </p:pic>
      <p:pic>
        <p:nvPicPr>
          <p:cNvPr id="8" name="Picture Placeholder 7"/>
          <p:cNvPicPr>
            <a:picLocks noChangeAspect="1"/>
          </p:cNvPicPr>
          <p:nvPr>
            <p:ph type="pic" idx="2"/>
          </p:nvPr>
        </p:nvPicPr>
        <p:blipFill>
          <a:blip r:embed="rId5"/>
          <a:stretch>
            <a:fillRect/>
          </a:stretch>
        </p:blipFill>
        <p:spPr>
          <a:xfrm>
            <a:off x="6887845" y="1700530"/>
            <a:ext cx="5132070" cy="44024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pic>
        <p:nvPicPr>
          <p:cNvPr id="170" name="Google Shape;170;p7"/>
          <p:cNvPicPr preferRelativeResize="0"/>
          <p:nvPr/>
        </p:nvPicPr>
        <p:blipFill rotWithShape="1">
          <a:blip r:embed="rId1"/>
          <a:srcRect/>
          <a:stretch>
            <a:fillRect/>
          </a:stretch>
        </p:blipFill>
        <p:spPr>
          <a:xfrm>
            <a:off x="6625762" y="1335381"/>
            <a:ext cx="5406966" cy="5027277"/>
          </a:xfrm>
          <a:prstGeom prst="rect">
            <a:avLst/>
          </a:prstGeom>
          <a:noFill/>
          <a:ln>
            <a:noFill/>
          </a:ln>
        </p:spPr>
      </p:pic>
      <p:sp>
        <p:nvSpPr>
          <p:cNvPr id="171" name="Google Shape;171;p7"/>
          <p:cNvSpPr txBox="1"/>
          <p:nvPr/>
        </p:nvSpPr>
        <p:spPr>
          <a:xfrm>
            <a:off x="295544" y="1520625"/>
            <a:ext cx="6029367" cy="105918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b="1">
                <a:solidFill>
                  <a:schemeClr val="dk1"/>
                </a:solidFill>
                <a:latin typeface="Times New Roman" panose="02020603050405020304"/>
                <a:ea typeface="Times New Roman" panose="02020603050405020304"/>
                <a:cs typeface="Times New Roman" panose="02020603050405020304"/>
                <a:sym typeface="Times New Roman" panose="02020603050405020304"/>
              </a:rPr>
              <a:t>Ứng dụng: </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Gia công các vật liệu như Inconel</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và các hợp kim gốc Niken, kim loại màu đặc biệt như là các loại vàng, bạc bạch kim để làm trang sức, bên cạnh đó là Composite (sợi thủy tinh, sợi Carbon..)</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Sẽ tốt hơn khi gia công liên </a:t>
            </a:r>
            <a:r>
              <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tục. </a:t>
            </a:r>
            <a:endParaRPr lang="vi-VN" alt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2" name="Google Shape;172;p7"/>
          <p:cNvSpPr txBox="1"/>
          <p:nvPr/>
        </p:nvSpPr>
        <p:spPr>
          <a:xfrm>
            <a:off x="295275" y="4277995"/>
            <a:ext cx="6330950" cy="2585085"/>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chemeClr val="dk1"/>
              </a:buClr>
              <a:buSzPts val="1400"/>
              <a:buFont typeface="Noto Sans Symbols"/>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Ưu điểm:</a:t>
            </a:r>
            <a:br>
              <a:rPr lang="en-US" sz="1400" b="1">
                <a:solidFill>
                  <a:schemeClr val="dk1"/>
                </a:solidFill>
                <a:latin typeface="Calibri" panose="020F0502020204030204"/>
                <a:ea typeface="Calibri" panose="020F0502020204030204"/>
                <a:cs typeface="Calibri" panose="020F0502020204030204"/>
                <a:sym typeface="Calibri" panose="020F0502020204030204"/>
              </a:rPr>
            </a:b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Chịu nhiệt tốt: Giúp dụng cụ duy trì hiệu suất ở nhiệt độ cao.</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Clr>
                <a:schemeClr val="dk1"/>
              </a:buClr>
              <a:buSzPts val="1400"/>
              <a:buFont typeface="Noto Sans Symbols"/>
              <a:buNone/>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Chống mài mòn: Đặc biệt hiệu quả với các vật liệu cứng và giòn.</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Clr>
                <a:schemeClr val="dk1"/>
              </a:buClr>
              <a:buSzPts val="1400"/>
              <a:buFont typeface="Noto Sans Symbols"/>
              <a:buNone/>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Tăng độ ổn định: Giảm rung động và cải thiện độ chính xác.</a:t>
            </a:r>
            <a:br>
              <a:rPr lang="en-US" sz="1400" b="1">
                <a:solidFill>
                  <a:schemeClr val="dk1"/>
                </a:solidFill>
                <a:latin typeface="Calibri" panose="020F0502020204030204"/>
                <a:ea typeface="Calibri" panose="020F0502020204030204"/>
                <a:cs typeface="Calibri" panose="020F0502020204030204"/>
                <a:sym typeface="Calibri" panose="020F0502020204030204"/>
              </a:rPr>
            </a:br>
            <a:r>
              <a:rPr lang="en-US" sz="1400" b="1">
                <a:solidFill>
                  <a:schemeClr val="dk1"/>
                </a:solidFill>
                <a:latin typeface="Calibri" panose="020F0502020204030204"/>
                <a:ea typeface="Calibri" panose="020F0502020204030204"/>
                <a:cs typeface="Calibri" panose="020F0502020204030204"/>
                <a:sym typeface="Calibri" panose="020F0502020204030204"/>
              </a:rPr>
              <a:t>Nhược điểm: </a:t>
            </a:r>
            <a:br>
              <a:rPr lang="en-US" sz="1400" b="1">
                <a:solidFill>
                  <a:schemeClr val="dk1"/>
                </a:solidFill>
                <a:latin typeface="Calibri" panose="020F0502020204030204"/>
                <a:ea typeface="Calibri" panose="020F0502020204030204"/>
                <a:cs typeface="Calibri" panose="020F0502020204030204"/>
                <a:sym typeface="Calibri" panose="020F0502020204030204"/>
              </a:rPr>
            </a:br>
            <a:r>
              <a:rPr lang="en-US" sz="1400">
                <a:solidFill>
                  <a:srgbClr val="3F3F3F"/>
                </a:solidFill>
                <a:latin typeface="Times New Roman" panose="02020603050405020304"/>
                <a:ea typeface="Times New Roman" panose="02020603050405020304"/>
                <a:cs typeface="Times New Roman" panose="02020603050405020304"/>
                <a:sym typeface="Times New Roman" panose="02020603050405020304"/>
              </a:rPr>
              <a:t>Giá thành cao hơn so với dụng cụ PCD và Carbide đáng khá đáng kể</a:t>
            </a:r>
            <a:endParaRPr sz="1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Clr>
                <a:srgbClr val="3F3F3F"/>
              </a:buClr>
              <a:buSzPts val="1400"/>
              <a:buFont typeface="Noto Sans Symbols"/>
              <a:buNone/>
            </a:pPr>
            <a:r>
              <a:rPr lang="en-US" sz="1400">
                <a:solidFill>
                  <a:srgbClr val="3F3F3F"/>
                </a:solidFill>
                <a:latin typeface="Times New Roman" panose="02020603050405020304"/>
                <a:ea typeface="Times New Roman" panose="02020603050405020304"/>
                <a:cs typeface="Times New Roman" panose="02020603050405020304"/>
                <a:sym typeface="Times New Roman" panose="02020603050405020304"/>
              </a:rPr>
              <a:t>Yêu cầu điều kiện gia công và trình độ phù hợp để tối ưu hiệu quả. </a:t>
            </a:r>
            <a:endParaRPr sz="1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50000"/>
              </a:lnSpc>
              <a:spcBef>
                <a:spcPts val="0"/>
              </a:spcBef>
              <a:spcAft>
                <a:spcPts val="0"/>
              </a:spcAft>
              <a:buNone/>
            </a:pPr>
            <a:endParaRPr sz="1400" b="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150000"/>
              </a:lnSpc>
              <a:spcBef>
                <a:spcPts val="0"/>
              </a:spcBef>
              <a:spcAft>
                <a:spcPts val="0"/>
              </a:spcAft>
              <a:buNone/>
            </a:pP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3" name="Google Shape;173;p7"/>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4" name="Google Shape;174;p7"/>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75" name="Google Shape;175;p7"/>
          <p:cNvPicPr preferRelativeResize="0"/>
          <p:nvPr/>
        </p:nvPicPr>
        <p:blipFill rotWithShape="1">
          <a:blip r:embed="rId2"/>
          <a:srcRect/>
          <a:stretch>
            <a:fillRect/>
          </a:stretch>
        </p:blipFill>
        <p:spPr>
          <a:xfrm>
            <a:off x="429088" y="90840"/>
            <a:ext cx="635128" cy="731902"/>
          </a:xfrm>
          <a:prstGeom prst="rect">
            <a:avLst/>
          </a:prstGeom>
          <a:noFill/>
          <a:ln>
            <a:noFill/>
          </a:ln>
        </p:spPr>
      </p:pic>
      <p:sp>
        <p:nvSpPr>
          <p:cNvPr id="176" name="Google Shape;176;p7"/>
          <p:cNvSpPr txBox="1"/>
          <p:nvPr/>
        </p:nvSpPr>
        <p:spPr>
          <a:xfrm>
            <a:off x="263525" y="1139825"/>
            <a:ext cx="6828790"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3. Ứng dụng chung – ưu điểm </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của MC</a:t>
            </a:r>
            <a:r>
              <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D/CVD  </a:t>
            </a:r>
            <a:endParaRPr lang="vi-VN" alt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77" name="Google Shape;177;p7"/>
          <p:cNvPicPr preferRelativeResize="0"/>
          <p:nvPr>
            <p:ph type="body" idx="1"/>
          </p:nvPr>
        </p:nvPicPr>
        <p:blipFill rotWithShape="1">
          <a:blip r:embed="rId3"/>
          <a:srcRect l="2025" t="2022" r="26" b="2421"/>
          <a:stretch>
            <a:fillRect/>
          </a:stretch>
        </p:blipFill>
        <p:spPr>
          <a:xfrm>
            <a:off x="497205" y="2587625"/>
            <a:ext cx="1932940" cy="1668780"/>
          </a:xfrm>
          <a:prstGeom prst="snip2DiagRect">
            <a:avLst>
              <a:gd name="adj1" fmla="val 0"/>
              <a:gd name="adj2" fmla="val 16667"/>
            </a:avLst>
          </a:prstGeom>
          <a:noFill/>
          <a:ln w="9525" cap="flat" cmpd="sng">
            <a:solidFill>
              <a:schemeClr val="dk1"/>
            </a:solidFill>
            <a:prstDash val="solid"/>
            <a:round/>
            <a:headEnd type="none" w="sm" len="sm"/>
            <a:tailEnd type="none" w="sm" len="sm"/>
          </a:ln>
        </p:spPr>
      </p:pic>
      <p:pic>
        <p:nvPicPr>
          <p:cNvPr id="178" name="Google Shape;178;p7"/>
          <p:cNvPicPr preferRelativeResize="0"/>
          <p:nvPr/>
        </p:nvPicPr>
        <p:blipFill rotWithShape="1">
          <a:blip r:embed="rId4"/>
          <a:srcRect l="8627" t="49804" r="11593" b="4055"/>
          <a:stretch>
            <a:fillRect/>
          </a:stretch>
        </p:blipFill>
        <p:spPr>
          <a:xfrm>
            <a:off x="3013075" y="2587625"/>
            <a:ext cx="2040255" cy="1684020"/>
          </a:xfrm>
          <a:prstGeom prst="snip2DiagRect">
            <a:avLst>
              <a:gd name="adj1" fmla="val 0"/>
              <a:gd name="adj2"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graphicFrame>
        <p:nvGraphicFramePr>
          <p:cNvPr id="183" name="Google Shape;183;p8"/>
          <p:cNvGraphicFramePr/>
          <p:nvPr/>
        </p:nvGraphicFramePr>
        <p:xfrm>
          <a:off x="5139440" y="2132586"/>
          <a:ext cx="6497850" cy="3585450"/>
        </p:xfrm>
        <a:graphic>
          <a:graphicData uri="http://schemas.openxmlformats.org/drawingml/2006/table">
            <a:tbl>
              <a:tblPr firstRow="1" bandRow="1">
                <a:noFill/>
                <a:tableStyleId>{F8C88346-0B72-44FF-B1F6-6E53FBBE9314}</a:tableStyleId>
              </a:tblPr>
              <a:tblGrid>
                <a:gridCol w="1646500"/>
                <a:gridCol w="1833500"/>
                <a:gridCol w="1871980"/>
                <a:gridCol w="1145870"/>
              </a:tblGrid>
              <a:tr h="597575">
                <a:tc>
                  <a:txBody>
                    <a:bodyPr/>
                    <a:lstStyle/>
                    <a:p>
                      <a:pPr marL="0" marR="0" lvl="0" indent="0" algn="ctr" rtl="0">
                        <a:spcBef>
                          <a:spcPts val="0"/>
                        </a:spcBef>
                        <a:spcAft>
                          <a:spcPts val="0"/>
                        </a:spcAft>
                        <a:buNone/>
                      </a:pP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400" b="1" u="none" strike="noStrike" cap="none"/>
                        <a:t>MCD</a:t>
                      </a:r>
                      <a:r>
                        <a:rPr lang="vi-VN" altLang="en-US" sz="1400" b="1" u="none" strike="noStrike" cap="none"/>
                        <a:t>/</a:t>
                      </a:r>
                      <a:r>
                        <a:rPr lang="vi-VN" altLang="en-US" sz="1400" b="1" u="none" strike="noStrike" cap="none"/>
                        <a:t>HTTP</a:t>
                      </a:r>
                      <a:endParaRPr lang="vi-VN" altLang="en-US" sz="1400" b="1" u="none" strike="noStrike" cap="none"/>
                    </a:p>
                  </a:txBody>
                  <a:tcPr marL="91450" marR="91450" marT="45725" marB="45725" anchor="ctr"/>
                </a:tc>
                <a:tc>
                  <a:txBody>
                    <a:bodyPr/>
                    <a:lstStyle/>
                    <a:p>
                      <a:pPr marL="0" marR="0" lvl="0" indent="0" algn="ctr" rtl="0">
                        <a:spcBef>
                          <a:spcPts val="0"/>
                        </a:spcBef>
                        <a:spcAft>
                          <a:spcPts val="0"/>
                        </a:spcAft>
                        <a:buNone/>
                      </a:pPr>
                      <a:r>
                        <a:rPr lang="vi-VN" altLang="en-US" sz="1400" b="1" u="none" strike="noStrike" cap="none"/>
                        <a:t>MCD/</a:t>
                      </a:r>
                      <a:r>
                        <a:rPr lang="en-US" sz="1400" b="1" u="none" strike="noStrike" cap="none"/>
                        <a:t>CVD</a:t>
                      </a:r>
                      <a:endParaRPr sz="1400" b="1" u="none" strike="noStrike" cap="none"/>
                    </a:p>
                  </a:txBody>
                  <a:tcPr marL="91450" marR="91450" marT="45725" marB="45725" anchor="ctr"/>
                </a:tc>
                <a:tc>
                  <a:txBody>
                    <a:bodyPr/>
                    <a:lstStyle/>
                    <a:p>
                      <a:pPr marL="0" marR="0" lvl="0" indent="0" algn="ctr" rtl="0">
                        <a:spcBef>
                          <a:spcPts val="0"/>
                        </a:spcBef>
                        <a:spcAft>
                          <a:spcPts val="0"/>
                        </a:spcAft>
                        <a:buNone/>
                      </a:pPr>
                      <a:r>
                        <a:rPr lang="en-US" sz="1400" b="1" u="none" strike="noStrike" cap="none"/>
                        <a:t>PCD</a:t>
                      </a:r>
                      <a:endParaRPr sz="1400" b="1" u="none" strike="noStrike" cap="none"/>
                    </a:p>
                  </a:txBody>
                  <a:tcPr marL="91450" marR="91450" marT="45725" marB="45725" anchor="ctr"/>
                </a:tc>
              </a:tr>
              <a:tr h="597575">
                <a:tc>
                  <a:txBody>
                    <a:bodyPr/>
                    <a:lstStyle/>
                    <a:p>
                      <a:pPr marL="0" marR="0" lvl="0" indent="0" algn="ctr" rtl="0">
                        <a:spcBef>
                          <a:spcPts val="0"/>
                        </a:spcBef>
                        <a:spcAft>
                          <a:spcPts val="0"/>
                        </a:spcAft>
                        <a:buNone/>
                      </a:pPr>
                      <a:r>
                        <a:rPr lang="en-US" sz="1200" b="0" u="none" strike="noStrike" cap="none"/>
                        <a:t>Tuổi thọ</a:t>
                      </a:r>
                      <a:endParaRPr lang="en-US" sz="1200" b="0" u="none" strike="noStrike" cap="none"/>
                    </a:p>
                    <a:p>
                      <a:pPr marL="0" marR="0" lvl="0" indent="0" algn="ctr" rtl="0">
                        <a:spcBef>
                          <a:spcPts val="0"/>
                        </a:spcBef>
                        <a:spcAft>
                          <a:spcPts val="0"/>
                        </a:spcAft>
                        <a:buNone/>
                      </a:pPr>
                      <a:r>
                        <a:rPr lang="vi-VN" sz="1200" b="0" u="none" strike="noStrike" cap="none"/>
                        <a:t>(Độ bền cơ </a:t>
                      </a:r>
                      <a:r>
                        <a:rPr lang="vi-VN" sz="1200" b="0" u="none" strike="noStrike" cap="none"/>
                        <a:t>học) </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Cao gấp 5 -10 lần PCD</a:t>
                      </a:r>
                      <a:endParaRPr lang="en-US" sz="1200" b="0" u="none" strike="noStrike" cap="none"/>
                    </a:p>
                    <a:p>
                      <a:pPr marL="0" marR="0" lvl="0" indent="0" algn="ctr" rtl="0">
                        <a:spcBef>
                          <a:spcPts val="0"/>
                        </a:spcBef>
                        <a:spcAft>
                          <a:spcPts val="0"/>
                        </a:spcAft>
                        <a:buNone/>
                      </a:pPr>
                      <a:r>
                        <a:rPr lang="vi-VN" sz="1200" b="0" u="none" strike="noStrike" cap="none"/>
                        <a:t>(Chịu va đập </a:t>
                      </a:r>
                      <a:r>
                        <a:rPr lang="vi-VN" sz="1200" b="0" u="none" strike="noStrike" cap="none"/>
                        <a:t>tốt) </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Cao gấp </a:t>
                      </a:r>
                      <a:r>
                        <a:rPr lang="vi-VN" altLang="en-US" sz="1200" b="0" u="none" strike="noStrike" cap="none"/>
                        <a:t>3</a:t>
                      </a:r>
                      <a:r>
                        <a:rPr lang="en-US" sz="1200" b="0" u="none" strike="noStrike" cap="none"/>
                        <a:t> </a:t>
                      </a:r>
                      <a:r>
                        <a:rPr lang="vi-VN" altLang="en-US" sz="1200" b="0" u="none" strike="noStrike" cap="none"/>
                        <a:t>-</a:t>
                      </a:r>
                      <a:r>
                        <a:rPr lang="en-US" sz="1200" b="0" u="none" strike="noStrike" cap="none"/>
                        <a:t>10 lần PCD</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Trung bình</a:t>
                      </a:r>
                      <a:endParaRPr sz="1200" b="0" u="none" strike="noStrike" cap="none"/>
                    </a:p>
                  </a:txBody>
                  <a:tcPr marL="91450" marR="91450" marT="45725" marB="45725" anchor="ctr"/>
                </a:tc>
              </a:tr>
              <a:tr h="597575">
                <a:tc>
                  <a:txBody>
                    <a:bodyPr/>
                    <a:lstStyle/>
                    <a:p>
                      <a:pPr marL="0" marR="0" lvl="0" indent="0" algn="ctr" rtl="0">
                        <a:spcBef>
                          <a:spcPts val="0"/>
                        </a:spcBef>
                        <a:spcAft>
                          <a:spcPts val="0"/>
                        </a:spcAft>
                        <a:buNone/>
                      </a:pPr>
                      <a:r>
                        <a:rPr lang="en-US" sz="1200" b="0" u="none" strike="noStrike" cap="none"/>
                        <a:t>Bề mặt gia công</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Tốt nhất </a:t>
                      </a:r>
                      <a:endParaRPr sz="1200" b="0" u="none" strike="noStrike" cap="none"/>
                    </a:p>
                    <a:p>
                      <a:pPr marL="0" marR="0" lvl="0" indent="0" algn="ctr" rtl="0">
                        <a:spcBef>
                          <a:spcPts val="0"/>
                        </a:spcBef>
                        <a:spcAft>
                          <a:spcPts val="0"/>
                        </a:spcAft>
                        <a:buNone/>
                      </a:pPr>
                      <a:r>
                        <a:rPr lang="en-US" sz="1200" b="0" u="none" strike="noStrike" cap="none"/>
                        <a:t>(</a:t>
                      </a:r>
                      <a:r>
                        <a:rPr lang="vi-VN" altLang="en-US" sz="1200" b="0" u="none" strike="noStrike" cap="none"/>
                        <a:t>Bóng</a:t>
                      </a:r>
                      <a:r>
                        <a:rPr lang="en-US" sz="1200" b="0" u="none" strike="noStrike" cap="none"/>
                        <a:t> gương)</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Tốt </a:t>
                      </a:r>
                      <a:endParaRPr sz="1200" b="0" u="none" strike="noStrike" cap="none"/>
                    </a:p>
                    <a:p>
                      <a:pPr marL="0" marR="0" lvl="0" indent="0" algn="ctr" rtl="0">
                        <a:spcBef>
                          <a:spcPts val="0"/>
                        </a:spcBef>
                        <a:spcAft>
                          <a:spcPts val="0"/>
                        </a:spcAft>
                        <a:buNone/>
                      </a:pPr>
                      <a:r>
                        <a:rPr lang="en-US" sz="1200" b="0" u="none" strike="noStrike" cap="none"/>
                        <a:t>(Tinh</a:t>
                      </a:r>
                      <a:r>
                        <a:rPr lang="vi-VN" altLang="en-US" sz="1200" b="0" u="none" strike="noStrike" cap="none"/>
                        <a:t> đến bóng gương</a:t>
                      </a:r>
                      <a:r>
                        <a:rPr lang="en-US" sz="1200" b="0" u="none" strike="noStrike" cap="none"/>
                        <a:t>)</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Trung bình</a:t>
                      </a:r>
                      <a:endParaRPr sz="1200" b="0" u="none" strike="noStrike" cap="none"/>
                    </a:p>
                  </a:txBody>
                  <a:tcPr marL="91450" marR="91450" marT="45725" marB="45725" anchor="ctr"/>
                </a:tc>
              </a:tr>
              <a:tr h="597575">
                <a:tc>
                  <a:txBody>
                    <a:bodyPr/>
                    <a:lstStyle/>
                    <a:p>
                      <a:pPr marL="0" marR="0" lvl="0" indent="0" algn="ctr" rtl="0">
                        <a:spcBef>
                          <a:spcPts val="0"/>
                        </a:spcBef>
                        <a:spcAft>
                          <a:spcPts val="0"/>
                        </a:spcAft>
                        <a:buNone/>
                      </a:pPr>
                      <a:r>
                        <a:rPr lang="vi-VN" sz="1200" b="0" u="none" strike="noStrike" cap="none"/>
                        <a:t>Tính chất gia công đặc </a:t>
                      </a:r>
                      <a:r>
                        <a:rPr lang="vi-VN" sz="1200" b="0" u="none" strike="noStrike" cap="none"/>
                        <a:t>biệt </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r>
                        <a:rPr lang="vi-VN" sz="1200" b="0" u="none" strike="noStrike" cap="none"/>
                        <a:t>Gốm, bán dẫn, CF, G</a:t>
                      </a:r>
                      <a:r>
                        <a:rPr lang="vi-VN" sz="1200" b="0" u="none" strike="noStrike" cap="none"/>
                        <a:t>F</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r>
                        <a:rPr lang="vi-VN" sz="1200">
                          <a:sym typeface="+mn-ea"/>
                        </a:rPr>
                        <a:t>Gốm, bán dẫn, CF, GF</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r>
                        <a:rPr lang="vi-VN" sz="1200" b="0" u="none" strike="noStrike" cap="none"/>
                        <a:t>Nhôm, </a:t>
                      </a:r>
                      <a:r>
                        <a:rPr lang="vi-VN" sz="1200" b="0" u="none" strike="noStrike" cap="none"/>
                        <a:t>đồng ...</a:t>
                      </a:r>
                      <a:endParaRPr lang="vi-VN" sz="1200" b="0" u="none" strike="noStrike" cap="none"/>
                    </a:p>
                  </a:txBody>
                  <a:tcPr marL="91450" marR="91450" marT="45725" marB="45725" anchor="ctr"/>
                </a:tc>
              </a:tr>
              <a:tr h="597575">
                <a:tc>
                  <a:txBody>
                    <a:bodyPr/>
                    <a:lstStyle/>
                    <a:p>
                      <a:pPr marL="0" marR="0" lvl="0" indent="0" algn="ctr" rtl="0">
                        <a:spcBef>
                          <a:spcPts val="0"/>
                        </a:spcBef>
                        <a:spcAft>
                          <a:spcPts val="0"/>
                        </a:spcAft>
                        <a:buNone/>
                      </a:pPr>
                      <a:r>
                        <a:rPr lang="en-US" sz="1200" b="0" u="none" strike="noStrike" cap="none"/>
                        <a:t>Giá cả</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3 ~5 lần PCD</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2~3 lần PCD </a:t>
                      </a:r>
                      <a:endParaRPr lang="en-US" sz="1200" b="0" u="none" strike="noStrike" cap="none"/>
                    </a:p>
                    <a:p>
                      <a:pPr marL="0" marR="0" lvl="0" indent="0" algn="ctr" rtl="0">
                        <a:spcBef>
                          <a:spcPts val="0"/>
                        </a:spcBef>
                        <a:spcAft>
                          <a:spcPts val="0"/>
                        </a:spcAft>
                        <a:buNone/>
                      </a:pPr>
                      <a:r>
                        <a:rPr lang="vi-VN" sz="1200" b="0" u="none" strike="noStrike" cap="none"/>
                        <a:t>(Do dễ sx hàng </a:t>
                      </a:r>
                      <a:r>
                        <a:rPr lang="vi-VN" sz="1200" b="0" u="none" strike="noStrike" cap="none"/>
                        <a:t>loạt) </a:t>
                      </a:r>
                      <a:endParaRPr lang="vi-VN" sz="1200" b="0" u="none" strike="noStrike" cap="none"/>
                    </a:p>
                  </a:txBody>
                  <a:tcPr marL="91450" marR="91450" marT="45725" marB="45725" anchor="ctr"/>
                </a:tc>
                <a:tc>
                  <a:txBody>
                    <a:bodyPr/>
                    <a:lstStyle/>
                    <a:p>
                      <a:pPr marL="0" marR="0" lvl="0" indent="0" algn="ctr" rtl="0">
                        <a:spcBef>
                          <a:spcPts val="0"/>
                        </a:spcBef>
                        <a:spcAft>
                          <a:spcPts val="0"/>
                        </a:spcAft>
                        <a:buNone/>
                      </a:pPr>
                      <a:endParaRPr sz="1200" b="0" u="none" strike="noStrike" cap="none"/>
                    </a:p>
                  </a:txBody>
                  <a:tcPr marL="91450" marR="91450" marT="45725" marB="45725" anchor="ctr"/>
                </a:tc>
              </a:tr>
              <a:tr h="597575">
                <a:tc>
                  <a:txBody>
                    <a:bodyPr/>
                    <a:lstStyle/>
                    <a:p>
                      <a:pPr marL="0" marR="0" lvl="0" indent="0" algn="ctr" rtl="0">
                        <a:spcBef>
                          <a:spcPts val="0"/>
                        </a:spcBef>
                        <a:spcAft>
                          <a:spcPts val="0"/>
                        </a:spcAft>
                        <a:buNone/>
                      </a:pPr>
                      <a:r>
                        <a:rPr lang="en-US" sz="1200" b="0" u="none" strike="noStrike" cap="none"/>
                        <a:t>Khả năng chịu nhiệt</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700~900 ᵒC</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~1000 ᵒC</a:t>
                      </a:r>
                      <a:endParaRPr sz="1200" b="0" u="none" strike="noStrike" cap="none"/>
                    </a:p>
                  </a:txBody>
                  <a:tcPr marL="91450" marR="91450" marT="45725" marB="45725" anchor="ctr"/>
                </a:tc>
                <a:tc>
                  <a:txBody>
                    <a:bodyPr/>
                    <a:lstStyle/>
                    <a:p>
                      <a:pPr marL="0" marR="0" lvl="0" indent="0" algn="ctr" rtl="0">
                        <a:spcBef>
                          <a:spcPts val="0"/>
                        </a:spcBef>
                        <a:spcAft>
                          <a:spcPts val="0"/>
                        </a:spcAft>
                        <a:buNone/>
                      </a:pPr>
                      <a:r>
                        <a:rPr lang="en-US" sz="1200" b="0" u="none" strike="noStrike" cap="none"/>
                        <a:t>600~800 ᵒC</a:t>
                      </a:r>
                      <a:endParaRPr sz="1200" b="0" u="none" strike="noStrike" cap="none"/>
                    </a:p>
                  </a:txBody>
                  <a:tcPr marL="91450" marR="91450" marT="45725" marB="45725" anchor="ctr"/>
                </a:tc>
              </a:tr>
            </a:tbl>
          </a:graphicData>
        </a:graphic>
      </p:graphicFrame>
      <p:pic>
        <p:nvPicPr>
          <p:cNvPr id="184" name="Google Shape;184;p8"/>
          <p:cNvPicPr preferRelativeResize="0"/>
          <p:nvPr/>
        </p:nvPicPr>
        <p:blipFill rotWithShape="1">
          <a:blip r:embed="rId1"/>
          <a:srcRect l="50883" t="27873" r="15500" b="17209"/>
          <a:stretch>
            <a:fillRect/>
          </a:stretch>
        </p:blipFill>
        <p:spPr>
          <a:xfrm>
            <a:off x="466005" y="2766683"/>
            <a:ext cx="4032740" cy="2574525"/>
          </a:xfrm>
          <a:prstGeom prst="rect">
            <a:avLst/>
          </a:prstGeom>
          <a:noFill/>
          <a:ln>
            <a:noFill/>
          </a:ln>
        </p:spPr>
      </p:pic>
      <p:sp>
        <p:nvSpPr>
          <p:cNvPr id="185" name="Google Shape;185;p8"/>
          <p:cNvSpPr txBox="1"/>
          <p:nvPr/>
        </p:nvSpPr>
        <p:spPr>
          <a:xfrm>
            <a:off x="827925" y="2310148"/>
            <a:ext cx="729836" cy="45653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HV</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6" name="Google Shape;186;p8"/>
          <p:cNvSpPr txBox="1"/>
          <p:nvPr/>
        </p:nvSpPr>
        <p:spPr>
          <a:xfrm>
            <a:off x="1462329" y="5165576"/>
            <a:ext cx="936049"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MCD/CVD</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7" name="Google Shape;187;p8"/>
          <p:cNvSpPr txBox="1"/>
          <p:nvPr/>
        </p:nvSpPr>
        <p:spPr>
          <a:xfrm>
            <a:off x="2398378" y="5165576"/>
            <a:ext cx="729836"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PCD</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8" name="Google Shape;188;p8"/>
          <p:cNvSpPr txBox="1"/>
          <p:nvPr/>
        </p:nvSpPr>
        <p:spPr>
          <a:xfrm>
            <a:off x="3039073" y="5165576"/>
            <a:ext cx="729836"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CBN</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9" name="Google Shape;189;p8"/>
          <p:cNvSpPr txBox="1"/>
          <p:nvPr/>
        </p:nvSpPr>
        <p:spPr>
          <a:xfrm>
            <a:off x="3768909" y="5165576"/>
            <a:ext cx="729836"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Calibri" panose="020F0502020204030204"/>
                <a:ea typeface="Calibri" panose="020F0502020204030204"/>
                <a:cs typeface="Calibri" panose="020F0502020204030204"/>
                <a:sym typeface="Calibri" panose="020F0502020204030204"/>
              </a:rPr>
              <a:t>WC</a:t>
            </a: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0" name="Google Shape;190;p8"/>
          <p:cNvSpPr txBox="1"/>
          <p:nvPr/>
        </p:nvSpPr>
        <p:spPr>
          <a:xfrm>
            <a:off x="1018418" y="5379810"/>
            <a:ext cx="3489755" cy="37683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b="1">
                <a:solidFill>
                  <a:schemeClr val="dk1"/>
                </a:solidFill>
                <a:latin typeface="Calibri" panose="020F0502020204030204"/>
                <a:ea typeface="Calibri" panose="020F0502020204030204"/>
                <a:cs typeface="Calibri" panose="020F0502020204030204"/>
                <a:sym typeface="Calibri" panose="020F0502020204030204"/>
              </a:rPr>
              <a:t>Bảng so sánh độ cứng giữa các vật liệu  </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1" name="Google Shape;191;p8"/>
          <p:cNvSpPr txBox="1"/>
          <p:nvPr/>
        </p:nvSpPr>
        <p:spPr>
          <a:xfrm>
            <a:off x="4244933" y="212974"/>
            <a:ext cx="3702133" cy="55372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DỤNG CỤ CẮT MCD</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2" name="Google Shape;192;p8"/>
          <p:cNvCxnSpPr/>
          <p:nvPr/>
        </p:nvCxnSpPr>
        <p:spPr>
          <a:xfrm>
            <a:off x="263371" y="932155"/>
            <a:ext cx="11665258" cy="0"/>
          </a:xfrm>
          <a:prstGeom prst="straightConnector1">
            <a:avLst/>
          </a:prstGeom>
          <a:noFill/>
          <a:ln w="19050" cap="flat" cmpd="sng">
            <a:solidFill>
              <a:schemeClr val="accent1"/>
            </a:solidFill>
            <a:prstDash val="solid"/>
            <a:miter lim="800000"/>
            <a:headEnd type="none" w="sm" len="sm"/>
            <a:tailEnd type="none" w="sm" len="sm"/>
          </a:ln>
        </p:spPr>
      </p:cxnSp>
      <p:pic>
        <p:nvPicPr>
          <p:cNvPr id="193" name="Google Shape;193;p8"/>
          <p:cNvPicPr preferRelativeResize="0"/>
          <p:nvPr/>
        </p:nvPicPr>
        <p:blipFill rotWithShape="1">
          <a:blip r:embed="rId2"/>
          <a:srcRect/>
          <a:stretch>
            <a:fillRect/>
          </a:stretch>
        </p:blipFill>
        <p:spPr>
          <a:xfrm>
            <a:off x="429088" y="90840"/>
            <a:ext cx="635128" cy="731902"/>
          </a:xfrm>
          <a:prstGeom prst="rect">
            <a:avLst/>
          </a:prstGeom>
          <a:noFill/>
          <a:ln>
            <a:noFill/>
          </a:ln>
        </p:spPr>
      </p:pic>
      <p:sp>
        <p:nvSpPr>
          <p:cNvPr id="194" name="Google Shape;194;p8"/>
          <p:cNvSpPr txBox="1"/>
          <p:nvPr/>
        </p:nvSpPr>
        <p:spPr>
          <a:xfrm>
            <a:off x="263371" y="1139786"/>
            <a:ext cx="4961825" cy="41529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4. So sánh chung giữa các vật liệu</a:t>
            </a:r>
            <a:endParaRPr sz="1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6799</Words>
  <Application>WPS Slides</Application>
  <PresentationFormat/>
  <Paragraphs>279</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SimSun</vt:lpstr>
      <vt:lpstr>Wingdings</vt:lpstr>
      <vt:lpstr>Arial</vt:lpstr>
      <vt:lpstr>Calibri</vt:lpstr>
      <vt:lpstr>Times New Roman</vt:lpstr>
      <vt:lpstr>Times New Roman</vt:lpstr>
      <vt:lpstr>Noto Sans Symbols</vt:lpstr>
      <vt:lpstr>AMGDT</vt:lpstr>
      <vt:lpstr>Times  New Roman</vt:lpstr>
      <vt:lpstr>Roboto</vt:lpstr>
      <vt:lpstr>Microsoft YaHei</vt:lpstr>
      <vt:lpstr>Arial Unicode MS</vt:lpstr>
      <vt:lpstr>Cambria Math</vt:lpstr>
      <vt:lpstr>Office 2013 - 2022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Trần ĐÔng Hy</cp:lastModifiedBy>
  <cp:revision>31</cp:revision>
  <dcterms:created xsi:type="dcterms:W3CDTF">2025-04-14T04:33:00Z</dcterms:created>
  <dcterms:modified xsi:type="dcterms:W3CDTF">2025-04-19T07:00:07Z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CE393F57C5E448EF9C5936C62E892EE0_12</vt:lpwstr>
  </property>
  <property fmtid="{D5CDD505-2E9C-101B-9397-08002B2CF9AE}" pid="3" name="KSOProductBuildVer">
    <vt:lpwstr>1033-12.2.0.20795</vt:lpwstr>
  </property>
</Properties>
</file>